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82" r:id="rId2"/>
    <p:sldId id="257" r:id="rId3"/>
    <p:sldId id="285" r:id="rId4"/>
    <p:sldId id="286" r:id="rId5"/>
    <p:sldId id="287" r:id="rId6"/>
    <p:sldId id="288" r:id="rId7"/>
    <p:sldId id="345" r:id="rId8"/>
    <p:sldId id="289" r:id="rId9"/>
    <p:sldId id="292" r:id="rId10"/>
    <p:sldId id="332" r:id="rId11"/>
    <p:sldId id="284" r:id="rId12"/>
    <p:sldId id="263" r:id="rId13"/>
    <p:sldId id="259" r:id="rId14"/>
    <p:sldId id="260" r:id="rId15"/>
    <p:sldId id="261" r:id="rId16"/>
    <p:sldId id="262" r:id="rId17"/>
    <p:sldId id="265" r:id="rId18"/>
    <p:sldId id="267" r:id="rId19"/>
    <p:sldId id="268" r:id="rId20"/>
    <p:sldId id="269" r:id="rId21"/>
    <p:sldId id="270" r:id="rId22"/>
    <p:sldId id="271" r:id="rId23"/>
    <p:sldId id="272" r:id="rId24"/>
    <p:sldId id="274" r:id="rId25"/>
    <p:sldId id="330" r:id="rId26"/>
    <p:sldId id="276" r:id="rId27"/>
    <p:sldId id="277" r:id="rId28"/>
    <p:sldId id="278" r:id="rId29"/>
    <p:sldId id="279" r:id="rId30"/>
    <p:sldId id="280" r:id="rId31"/>
    <p:sldId id="258" r:id="rId32"/>
    <p:sldId id="333" r:id="rId33"/>
    <p:sldId id="290" r:id="rId34"/>
    <p:sldId id="295" r:id="rId35"/>
    <p:sldId id="283" r:id="rId36"/>
    <p:sldId id="293" r:id="rId37"/>
    <p:sldId id="328" r:id="rId38"/>
    <p:sldId id="337" r:id="rId39"/>
    <p:sldId id="334" r:id="rId40"/>
    <p:sldId id="335" r:id="rId41"/>
    <p:sldId id="33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39" r:id="rId61"/>
    <p:sldId id="340" r:id="rId62"/>
    <p:sldId id="341" r:id="rId63"/>
    <p:sldId id="342" r:id="rId64"/>
    <p:sldId id="329" r:id="rId65"/>
    <p:sldId id="343" r:id="rId66"/>
    <p:sldId id="344" r:id="rId67"/>
    <p:sldId id="281" r:id="rId6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9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8" autoAdjust="0"/>
    <p:restoredTop sz="94660"/>
  </p:normalViewPr>
  <p:slideViewPr>
    <p:cSldViewPr snapToGrid="0">
      <p:cViewPr varScale="1">
        <p:scale>
          <a:sx n="90" d="100"/>
          <a:sy n="90" d="100"/>
        </p:scale>
        <p:origin x="12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BDABC-179E-4B80-A8D7-1104B82FA8A2}" type="datetimeFigureOut">
              <a:rPr lang="fr-FR" smtClean="0"/>
              <a:t>12/04/2016</a:t>
            </a:fld>
            <a:endParaRPr lang="fr-F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55D37F-F42E-4CFE-8AF1-8F31241DBF7E}" type="slidenum">
              <a:rPr lang="fr-FR" smtClean="0"/>
              <a:t>‹#›</a:t>
            </a:fld>
            <a:endParaRPr lang="fr-FR"/>
          </a:p>
        </p:txBody>
      </p:sp>
    </p:spTree>
    <p:extLst>
      <p:ext uri="{BB962C8B-B14F-4D97-AF65-F5344CB8AC3E}">
        <p14:creationId xmlns:p14="http://schemas.microsoft.com/office/powerpoint/2010/main" val="3915442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smtClean="0"/>
          </a:p>
        </p:txBody>
      </p:sp>
      <p:sp>
        <p:nvSpPr>
          <p:cNvPr id="5" name="Espace réservé de la date 4"/>
          <p:cNvSpPr>
            <a:spLocks noGrp="1"/>
          </p:cNvSpPr>
          <p:nvPr>
            <p:ph type="dt" idx="10"/>
          </p:nvPr>
        </p:nvSpPr>
        <p:spPr/>
        <p:txBody>
          <a:bodyPr/>
          <a:lstStyle/>
          <a:p>
            <a:endParaRPr lang="fr-FR"/>
          </a:p>
        </p:txBody>
      </p:sp>
    </p:spTree>
    <p:extLst>
      <p:ext uri="{BB962C8B-B14F-4D97-AF65-F5344CB8AC3E}">
        <p14:creationId xmlns:p14="http://schemas.microsoft.com/office/powerpoint/2010/main" val="1413842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70409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519275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860295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720243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147090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127631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998405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020848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737800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065499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477145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149353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9113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498777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33684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969921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34563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noResize="1"/>
          </p:cNvSpPr>
          <p:nvPr>
            <p:ph type="sldImg"/>
          </p:nvPr>
        </p:nvSpPr>
        <p:spPr>
          <a:xfrm>
            <a:off x="7772400" y="10058400"/>
            <a:ext cx="0" cy="0"/>
          </a:xfrm>
          <a:solidFill>
            <a:schemeClr val="accent1"/>
          </a:solidFill>
          <a:ln w="25400">
            <a:solidFill>
              <a:schemeClr val="accent1">
                <a:shade val="50000"/>
              </a:schemeClr>
            </a:solidFill>
            <a:prstDash val="solid"/>
          </a:ln>
        </p:spPr>
      </p:sp>
      <p:sp>
        <p:nvSpPr>
          <p:cNvPr id="3" name="Espace réservé des commentaires 2"/>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56598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E914609-52E5-44C1-89E2-A2980ABF19B5}" type="datetimeFigureOut">
              <a:rPr lang="fr-FR" smtClean="0"/>
              <a:t>12/04/2016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50BF844-048B-4442-BBE2-6A81D838AE0C}" type="slidenum">
              <a:rPr lang="fr-FR" smtClean="0"/>
              <a:t>‹#›</a:t>
            </a:fld>
            <a:endParaRPr lang="fr-FR"/>
          </a:p>
        </p:txBody>
      </p:sp>
    </p:spTree>
    <p:extLst>
      <p:ext uri="{BB962C8B-B14F-4D97-AF65-F5344CB8AC3E}">
        <p14:creationId xmlns:p14="http://schemas.microsoft.com/office/powerpoint/2010/main" val="3141818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914609-52E5-44C1-89E2-A2980ABF19B5}" type="datetimeFigureOut">
              <a:rPr lang="fr-FR" smtClean="0"/>
              <a:t>12/04/2016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50BF844-048B-4442-BBE2-6A81D838AE0C}" type="slidenum">
              <a:rPr lang="fr-FR" smtClean="0"/>
              <a:t>‹#›</a:t>
            </a:fld>
            <a:endParaRPr lang="fr-FR"/>
          </a:p>
        </p:txBody>
      </p:sp>
    </p:spTree>
    <p:extLst>
      <p:ext uri="{BB962C8B-B14F-4D97-AF65-F5344CB8AC3E}">
        <p14:creationId xmlns:p14="http://schemas.microsoft.com/office/powerpoint/2010/main" val="889270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914609-52E5-44C1-89E2-A2980ABF19B5}" type="datetimeFigureOut">
              <a:rPr lang="fr-FR" smtClean="0"/>
              <a:t>12/04/2016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50BF844-048B-4442-BBE2-6A81D838AE0C}" type="slidenum">
              <a:rPr lang="fr-FR" smtClean="0"/>
              <a:t>‹#›</a:t>
            </a:fld>
            <a:endParaRPr lang="fr-FR"/>
          </a:p>
        </p:txBody>
      </p:sp>
    </p:spTree>
    <p:extLst>
      <p:ext uri="{BB962C8B-B14F-4D97-AF65-F5344CB8AC3E}">
        <p14:creationId xmlns:p14="http://schemas.microsoft.com/office/powerpoint/2010/main" val="3568926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914609-52E5-44C1-89E2-A2980ABF19B5}" type="datetimeFigureOut">
              <a:rPr lang="fr-FR" smtClean="0"/>
              <a:t>12/04/2016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50BF844-048B-4442-BBE2-6A81D838AE0C}" type="slidenum">
              <a:rPr lang="fr-FR" smtClean="0"/>
              <a:t>‹#›</a:t>
            </a:fld>
            <a:endParaRPr lang="fr-FR"/>
          </a:p>
        </p:txBody>
      </p:sp>
    </p:spTree>
    <p:extLst>
      <p:ext uri="{BB962C8B-B14F-4D97-AF65-F5344CB8AC3E}">
        <p14:creationId xmlns:p14="http://schemas.microsoft.com/office/powerpoint/2010/main" val="235919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914609-52E5-44C1-89E2-A2980ABF19B5}" type="datetimeFigureOut">
              <a:rPr lang="fr-FR" smtClean="0"/>
              <a:t>12/04/2016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50BF844-048B-4442-BBE2-6A81D838AE0C}" type="slidenum">
              <a:rPr lang="fr-FR" smtClean="0"/>
              <a:t>‹#›</a:t>
            </a:fld>
            <a:endParaRPr lang="fr-FR"/>
          </a:p>
        </p:txBody>
      </p:sp>
    </p:spTree>
    <p:extLst>
      <p:ext uri="{BB962C8B-B14F-4D97-AF65-F5344CB8AC3E}">
        <p14:creationId xmlns:p14="http://schemas.microsoft.com/office/powerpoint/2010/main" val="3975563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E914609-52E5-44C1-89E2-A2980ABF19B5}" type="datetimeFigureOut">
              <a:rPr lang="fr-FR" smtClean="0"/>
              <a:t>12/04/2016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50BF844-048B-4442-BBE2-6A81D838AE0C}" type="slidenum">
              <a:rPr lang="fr-FR" smtClean="0"/>
              <a:t>‹#›</a:t>
            </a:fld>
            <a:endParaRPr lang="fr-FR"/>
          </a:p>
        </p:txBody>
      </p:sp>
    </p:spTree>
    <p:extLst>
      <p:ext uri="{BB962C8B-B14F-4D97-AF65-F5344CB8AC3E}">
        <p14:creationId xmlns:p14="http://schemas.microsoft.com/office/powerpoint/2010/main" val="2411986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E914609-52E5-44C1-89E2-A2980ABF19B5}" type="datetimeFigureOut">
              <a:rPr lang="fr-FR" smtClean="0"/>
              <a:t>12/04/2016</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50BF844-048B-4442-BBE2-6A81D838AE0C}" type="slidenum">
              <a:rPr lang="fr-FR" smtClean="0"/>
              <a:t>‹#›</a:t>
            </a:fld>
            <a:endParaRPr lang="fr-FR"/>
          </a:p>
        </p:txBody>
      </p:sp>
    </p:spTree>
    <p:extLst>
      <p:ext uri="{BB962C8B-B14F-4D97-AF65-F5344CB8AC3E}">
        <p14:creationId xmlns:p14="http://schemas.microsoft.com/office/powerpoint/2010/main" val="900873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E914609-52E5-44C1-89E2-A2980ABF19B5}" type="datetimeFigureOut">
              <a:rPr lang="fr-FR" smtClean="0"/>
              <a:t>12/04/2016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50BF844-048B-4442-BBE2-6A81D838AE0C}" type="slidenum">
              <a:rPr lang="fr-FR" smtClean="0"/>
              <a:t>‹#›</a:t>
            </a:fld>
            <a:endParaRPr lang="fr-FR"/>
          </a:p>
        </p:txBody>
      </p:sp>
    </p:spTree>
    <p:extLst>
      <p:ext uri="{BB962C8B-B14F-4D97-AF65-F5344CB8AC3E}">
        <p14:creationId xmlns:p14="http://schemas.microsoft.com/office/powerpoint/2010/main" val="342387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914609-52E5-44C1-89E2-A2980ABF19B5}" type="datetimeFigureOut">
              <a:rPr lang="fr-FR" smtClean="0"/>
              <a:t>12/04/2016</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50BF844-048B-4442-BBE2-6A81D838AE0C}" type="slidenum">
              <a:rPr lang="fr-FR" smtClean="0"/>
              <a:t>‹#›</a:t>
            </a:fld>
            <a:endParaRPr lang="fr-FR"/>
          </a:p>
        </p:txBody>
      </p:sp>
    </p:spTree>
    <p:extLst>
      <p:ext uri="{BB962C8B-B14F-4D97-AF65-F5344CB8AC3E}">
        <p14:creationId xmlns:p14="http://schemas.microsoft.com/office/powerpoint/2010/main" val="161573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914609-52E5-44C1-89E2-A2980ABF19B5}" type="datetimeFigureOut">
              <a:rPr lang="fr-FR" smtClean="0"/>
              <a:t>12/04/2016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50BF844-048B-4442-BBE2-6A81D838AE0C}" type="slidenum">
              <a:rPr lang="fr-FR" smtClean="0"/>
              <a:t>‹#›</a:t>
            </a:fld>
            <a:endParaRPr lang="fr-FR"/>
          </a:p>
        </p:txBody>
      </p:sp>
    </p:spTree>
    <p:extLst>
      <p:ext uri="{BB962C8B-B14F-4D97-AF65-F5344CB8AC3E}">
        <p14:creationId xmlns:p14="http://schemas.microsoft.com/office/powerpoint/2010/main" val="2404468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914609-52E5-44C1-89E2-A2980ABF19B5}" type="datetimeFigureOut">
              <a:rPr lang="fr-FR" smtClean="0"/>
              <a:t>12/04/2016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50BF844-048B-4442-BBE2-6A81D838AE0C}" type="slidenum">
              <a:rPr lang="fr-FR" smtClean="0"/>
              <a:t>‹#›</a:t>
            </a:fld>
            <a:endParaRPr lang="fr-FR"/>
          </a:p>
        </p:txBody>
      </p:sp>
    </p:spTree>
    <p:extLst>
      <p:ext uri="{BB962C8B-B14F-4D97-AF65-F5344CB8AC3E}">
        <p14:creationId xmlns:p14="http://schemas.microsoft.com/office/powerpoint/2010/main" val="1493560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914609-52E5-44C1-89E2-A2980ABF19B5}" type="datetimeFigureOut">
              <a:rPr lang="fr-FR" smtClean="0"/>
              <a:t>12/04/2016</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BF844-048B-4442-BBE2-6A81D838AE0C}" type="slidenum">
              <a:rPr lang="fr-FR" smtClean="0"/>
              <a:t>‹#›</a:t>
            </a:fld>
            <a:endParaRPr lang="fr-FR"/>
          </a:p>
        </p:txBody>
      </p:sp>
    </p:spTree>
    <p:extLst>
      <p:ext uri="{BB962C8B-B14F-4D97-AF65-F5344CB8AC3E}">
        <p14:creationId xmlns:p14="http://schemas.microsoft.com/office/powerpoint/2010/main" val="54991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0.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6" name="Rectangle 2"/>
          <p:cNvSpPr>
            <a:spLocks noGrp="1" noChangeArrowheads="1"/>
          </p:cNvSpPr>
          <p:nvPr>
            <p:ph type="ctrTitle"/>
          </p:nvPr>
        </p:nvSpPr>
        <p:spPr>
          <a:xfrm>
            <a:off x="0" y="654627"/>
            <a:ext cx="9144000" cy="2054294"/>
          </a:xfrm>
        </p:spPr>
        <p:txBody>
          <a:bodyPr>
            <a:normAutofit/>
          </a:bodyPr>
          <a:lstStyle/>
          <a:p>
            <a:pPr>
              <a:defRPr/>
            </a:pPr>
            <a:r>
              <a:rPr lang="en-US" sz="3200" b="1" dirty="0" smtClean="0">
                <a:solidFill>
                  <a:srgbClr val="ED192E"/>
                </a:solidFill>
                <a:effectLst>
                  <a:outerShdw blurRad="38100" dist="38100" dir="2700000" algn="tl">
                    <a:srgbClr val="000000">
                      <a:alpha val="43137"/>
                    </a:srgbClr>
                  </a:outerShdw>
                </a:effectLst>
                <a:latin typeface="Calibri" panose="020F0502020204030204" pitchFamily="34" charset="0"/>
              </a:rPr>
              <a:t>COCO: A </a:t>
            </a:r>
            <a:r>
              <a:rPr lang="en-US" sz="3200" b="1" dirty="0">
                <a:solidFill>
                  <a:srgbClr val="ED192E"/>
                </a:solidFill>
                <a:effectLst>
                  <a:outerShdw blurRad="38100" dist="38100" dir="2700000" algn="tl">
                    <a:srgbClr val="000000">
                      <a:alpha val="43137"/>
                    </a:srgbClr>
                  </a:outerShdw>
                </a:effectLst>
                <a:latin typeface="Calibri" panose="020F0502020204030204" pitchFamily="34" charset="0"/>
              </a:rPr>
              <a:t>Platform </a:t>
            </a:r>
            <a:r>
              <a:rPr lang="en-US" sz="3200" b="1" dirty="0" smtClean="0">
                <a:solidFill>
                  <a:srgbClr val="ED192E"/>
                </a:solidFill>
                <a:effectLst>
                  <a:outerShdw blurRad="38100" dist="38100" dir="2700000" algn="tl">
                    <a:srgbClr val="000000">
                      <a:alpha val="43137"/>
                    </a:srgbClr>
                  </a:outerShdw>
                </a:effectLst>
                <a:latin typeface="Calibri" panose="020F0502020204030204" pitchFamily="34" charset="0"/>
              </a:rPr>
              <a:t>for</a:t>
            </a:r>
            <a:br>
              <a:rPr lang="en-US" sz="3200" b="1" dirty="0" smtClean="0">
                <a:solidFill>
                  <a:srgbClr val="ED192E"/>
                </a:solidFill>
                <a:effectLst>
                  <a:outerShdw blurRad="38100" dist="38100" dir="2700000" algn="tl">
                    <a:srgbClr val="000000">
                      <a:alpha val="43137"/>
                    </a:srgbClr>
                  </a:outerShdw>
                </a:effectLst>
                <a:latin typeface="Calibri" panose="020F0502020204030204" pitchFamily="34" charset="0"/>
              </a:rPr>
            </a:br>
            <a:r>
              <a:rPr lang="en-US" sz="3200" b="1" dirty="0" smtClean="0">
                <a:solidFill>
                  <a:srgbClr val="ED192E"/>
                </a:solidFill>
                <a:effectLst>
                  <a:outerShdw blurRad="38100" dist="38100" dir="2700000" algn="tl">
                    <a:srgbClr val="000000">
                      <a:alpha val="43137"/>
                    </a:srgbClr>
                  </a:outerShdw>
                </a:effectLst>
                <a:latin typeface="Calibri" panose="020F0502020204030204" pitchFamily="34" charset="0"/>
              </a:rPr>
              <a:t>Comparing </a:t>
            </a:r>
            <a:r>
              <a:rPr lang="en-US" sz="3200" b="1" dirty="0">
                <a:solidFill>
                  <a:srgbClr val="ED192E"/>
                </a:solidFill>
                <a:effectLst>
                  <a:outerShdw blurRad="38100" dist="38100" dir="2700000" algn="tl">
                    <a:srgbClr val="000000">
                      <a:alpha val="43137"/>
                    </a:srgbClr>
                  </a:outerShdw>
                </a:effectLst>
                <a:latin typeface="Calibri" panose="020F0502020204030204" pitchFamily="34" charset="0"/>
              </a:rPr>
              <a:t>Continuous </a:t>
            </a:r>
            <a:r>
              <a:rPr lang="en-US" sz="3200" b="1" dirty="0" smtClean="0">
                <a:solidFill>
                  <a:srgbClr val="ED192E"/>
                </a:solidFill>
                <a:effectLst>
                  <a:outerShdw blurRad="38100" dist="38100" dir="2700000" algn="tl">
                    <a:srgbClr val="000000">
                      <a:alpha val="43137"/>
                    </a:srgbClr>
                  </a:outerShdw>
                </a:effectLst>
                <a:latin typeface="Calibri" panose="020F0502020204030204" pitchFamily="34" charset="0"/>
              </a:rPr>
              <a:t>Optimizers</a:t>
            </a:r>
            <a:br>
              <a:rPr lang="en-US" sz="3200" b="1" dirty="0" smtClean="0">
                <a:solidFill>
                  <a:srgbClr val="ED192E"/>
                </a:solidFill>
                <a:effectLst>
                  <a:outerShdw blurRad="38100" dist="38100" dir="2700000" algn="tl">
                    <a:srgbClr val="000000">
                      <a:alpha val="43137"/>
                    </a:srgbClr>
                  </a:outerShdw>
                </a:effectLst>
                <a:latin typeface="Calibri" panose="020F0502020204030204" pitchFamily="34" charset="0"/>
              </a:rPr>
            </a:br>
            <a:r>
              <a:rPr lang="en-US" sz="3200" b="1" dirty="0" smtClean="0">
                <a:solidFill>
                  <a:srgbClr val="ED192E"/>
                </a:solidFill>
                <a:effectLst>
                  <a:outerShdw blurRad="38100" dist="38100" dir="2700000" algn="tl">
                    <a:srgbClr val="000000">
                      <a:alpha val="43137"/>
                    </a:srgbClr>
                  </a:outerShdw>
                </a:effectLst>
                <a:latin typeface="Calibri" panose="020F0502020204030204" pitchFamily="34" charset="0"/>
              </a:rPr>
              <a:t>Effortlessly</a:t>
            </a:r>
          </a:p>
        </p:txBody>
      </p:sp>
      <p:sp>
        <p:nvSpPr>
          <p:cNvPr id="4" name="ZoneTexte 3"/>
          <p:cNvSpPr txBox="1"/>
          <p:nvPr>
            <p:custDataLst>
              <p:tags r:id="rId1"/>
            </p:custDataLst>
          </p:nvPr>
        </p:nvSpPr>
        <p:spPr>
          <a:xfrm>
            <a:off x="0" y="6038998"/>
            <a:ext cx="9144000" cy="846386"/>
          </a:xfrm>
          <a:prstGeom prst="rect">
            <a:avLst/>
          </a:prstGeom>
          <a:noFill/>
        </p:spPr>
        <p:txBody>
          <a:bodyPr vert="horz" wrap="square" rtlCol="0">
            <a:spAutoFit/>
          </a:bodyPr>
          <a:lstStyle/>
          <a:p>
            <a:r>
              <a:rPr lang="en-US" sz="750" smtClean="0">
                <a:solidFill>
                  <a:schemeClr val="bg1"/>
                </a:solidFill>
                <a:latin typeface="Times New Roman" pitchFamily="18" charset="0"/>
                <a:cs typeface="Times New Roman" pitchFamily="18" charset="0"/>
              </a:rPr>
              <a:t>Permission to make digital or hard copies of part or all of this work for personal or classroom use is granted without fee provided that copies are not made or distributed for profit or commercial advantage and that copies bear this notice and the full citation on the first page. Copyrights for third-party components of this work must be honored. For all other uses, contact the Owner/Author.</a:t>
            </a:r>
          </a:p>
          <a:p>
            <a:endParaRPr lang="en-US" sz="200" smtClean="0">
              <a:solidFill>
                <a:schemeClr val="bg1"/>
              </a:solidFill>
              <a:latin typeface="Times New Roman" pitchFamily="18" charset="0"/>
              <a:cs typeface="Times New Roman" pitchFamily="18" charset="0"/>
            </a:endParaRPr>
          </a:p>
          <a:p>
            <a:r>
              <a:rPr lang="en-US" sz="750" smtClean="0">
                <a:solidFill>
                  <a:schemeClr val="bg1"/>
                </a:solidFill>
                <a:latin typeface="Times New Roman" pitchFamily="18" charset="0"/>
                <a:cs typeface="Times New Roman" pitchFamily="18" charset="0"/>
              </a:rPr>
              <a:t>Copyright is held by the owner/author(s).</a:t>
            </a:r>
          </a:p>
          <a:p>
            <a:endParaRPr lang="en-US" sz="200" smtClean="0">
              <a:solidFill>
                <a:schemeClr val="bg1"/>
              </a:solidFill>
              <a:latin typeface="Times New Roman" pitchFamily="18" charset="0"/>
              <a:cs typeface="Times New Roman" pitchFamily="18" charset="0"/>
            </a:endParaRPr>
          </a:p>
          <a:p>
            <a:r>
              <a:rPr lang="en-US" sz="750" i="1" smtClean="0">
                <a:solidFill>
                  <a:schemeClr val="bg1"/>
                </a:solidFill>
                <a:latin typeface="Times New Roman" pitchFamily="18" charset="0"/>
                <a:cs typeface="Times New Roman" pitchFamily="18" charset="0"/>
              </a:rPr>
              <a:t>GECCO '14</a:t>
            </a:r>
            <a:r>
              <a:rPr lang="en-US" sz="750" smtClean="0">
                <a:solidFill>
                  <a:schemeClr val="bg1"/>
                </a:solidFill>
                <a:latin typeface="Times New Roman" pitchFamily="18" charset="0"/>
                <a:cs typeface="Times New Roman" pitchFamily="18" charset="0"/>
              </a:rPr>
              <a:t>, Jul 12-16 2014, Vancouver, BC, Canada</a:t>
            </a:r>
          </a:p>
          <a:p>
            <a:r>
              <a:rPr lang="en-US" sz="750" smtClean="0">
                <a:solidFill>
                  <a:schemeClr val="bg1"/>
                </a:solidFill>
                <a:latin typeface="Times New Roman" pitchFamily="18" charset="0"/>
                <a:cs typeface="Times New Roman" pitchFamily="18" charset="0"/>
              </a:rPr>
              <a:t>ACM 978-1-4503-2881-4/14/07.</a:t>
            </a:r>
          </a:p>
          <a:p>
            <a:r>
              <a:rPr lang="en-US" sz="750" smtClean="0">
                <a:solidFill>
                  <a:schemeClr val="bg1"/>
                </a:solidFill>
                <a:latin typeface="Times New Roman" pitchFamily="18" charset="0"/>
                <a:cs typeface="Times New Roman" pitchFamily="18" charset="0"/>
              </a:rPr>
              <a:t>http://dx.doi.org/10.1145/2598394.2605339 </a:t>
            </a:r>
            <a:endParaRPr lang="en-US" sz="750">
              <a:solidFill>
                <a:schemeClr val="bg1"/>
              </a:solidFill>
              <a:latin typeface="Times New Roman" pitchFamily="18" charset="0"/>
              <a:cs typeface="Times New Roman" pitchFamily="18" charset="0"/>
            </a:endParaRPr>
          </a:p>
        </p:txBody>
      </p:sp>
      <p:sp>
        <p:nvSpPr>
          <p:cNvPr id="5" name="ZoneTexte 4"/>
          <p:cNvSpPr txBox="1"/>
          <p:nvPr/>
        </p:nvSpPr>
        <p:spPr>
          <a:xfrm>
            <a:off x="2699792" y="3585210"/>
            <a:ext cx="3744416" cy="707886"/>
          </a:xfrm>
          <a:prstGeom prst="rect">
            <a:avLst/>
          </a:prstGeom>
          <a:noFill/>
        </p:spPr>
        <p:txBody>
          <a:bodyPr wrap="square" rtlCol="0">
            <a:spAutoFit/>
          </a:bodyPr>
          <a:lstStyle/>
          <a:p>
            <a:pPr algn="ctr"/>
            <a:r>
              <a:rPr lang="en-US" sz="2200" b="1" smtClean="0">
                <a:effectLst>
                  <a:outerShdw blurRad="38100" dist="38100" dir="2700000" algn="tl">
                    <a:srgbClr val="C0C0C0"/>
                  </a:outerShdw>
                </a:effectLst>
              </a:rPr>
              <a:t>Dimo Brockhoff</a:t>
            </a:r>
          </a:p>
          <a:p>
            <a:pPr algn="ctr"/>
            <a:r>
              <a:rPr lang="de-CH" sz="1700" smtClean="0">
                <a:effectLst>
                  <a:outerShdw blurRad="38100" dist="38100" dir="2700000" algn="tl">
                    <a:srgbClr val="C0C0C0"/>
                  </a:outerShdw>
                </a:effectLst>
                <a:cs typeface="Times New Roman" pitchFamily="18" charset="0"/>
              </a:rPr>
              <a:t>dimo.brockhoff@inria.fr</a:t>
            </a:r>
            <a:endParaRPr lang="en-US" sz="1700"/>
          </a:p>
        </p:txBody>
      </p:sp>
      <p:pic>
        <p:nvPicPr>
          <p:cNvPr id="8"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3848" y="4708221"/>
            <a:ext cx="2702794" cy="960203"/>
          </a:xfrm>
          <a:prstGeom prst="rect">
            <a:avLst/>
          </a:prstGeom>
        </p:spPr>
      </p:pic>
    </p:spTree>
    <p:extLst>
      <p:ext uri="{BB962C8B-B14F-4D97-AF65-F5344CB8AC3E}">
        <p14:creationId xmlns:p14="http://schemas.microsoft.com/office/powerpoint/2010/main" val="1538966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80655"/>
            <a:ext cx="9144000" cy="5382489"/>
          </a:xfrm>
        </p:spPr>
        <p:txBody>
          <a:bodyPr>
            <a:normAutofit/>
          </a:bodyPr>
          <a:lstStyle/>
          <a:p>
            <a:pPr marL="0" indent="0" algn="ctr">
              <a:buNone/>
            </a:pPr>
            <a:endParaRPr lang="en-US" sz="2600" dirty="0" smtClean="0"/>
          </a:p>
          <a:p>
            <a:pPr marL="0" indent="0" algn="ctr">
              <a:buNone/>
            </a:pPr>
            <a:endParaRPr lang="en-US" sz="2600" dirty="0" smtClean="0"/>
          </a:p>
          <a:p>
            <a:pPr marL="0" indent="0" algn="ctr">
              <a:buNone/>
            </a:pPr>
            <a:endParaRPr lang="en-US" sz="2600" dirty="0"/>
          </a:p>
          <a:p>
            <a:pPr marL="0" indent="0" algn="ctr">
              <a:buNone/>
            </a:pPr>
            <a:endParaRPr lang="en-US" sz="2600" dirty="0"/>
          </a:p>
          <a:p>
            <a:pPr marL="0" indent="0" algn="ctr">
              <a:buNone/>
            </a:pPr>
            <a:r>
              <a:rPr lang="en-US" sz="3600" b="1" dirty="0" smtClean="0">
                <a:solidFill>
                  <a:srgbClr val="ED192E"/>
                </a:solidFill>
              </a:rPr>
              <a:t>automatized</a:t>
            </a:r>
            <a:r>
              <a:rPr lang="en-US" sz="3600" b="1" dirty="0" smtClean="0"/>
              <a:t> benchmarking</a:t>
            </a:r>
          </a:p>
        </p:txBody>
      </p:sp>
    </p:spTree>
    <p:extLst>
      <p:ext uri="{BB962C8B-B14F-4D97-AF65-F5344CB8AC3E}">
        <p14:creationId xmlns:p14="http://schemas.microsoft.com/office/powerpoint/2010/main" val="3463861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80655"/>
            <a:ext cx="9144000" cy="5382489"/>
          </a:xfrm>
        </p:spPr>
        <p:txBody>
          <a:bodyPr>
            <a:normAutofit/>
          </a:bodyPr>
          <a:lstStyle/>
          <a:p>
            <a:pPr marL="0" indent="0" algn="ctr">
              <a:buNone/>
            </a:pPr>
            <a:endParaRPr lang="en-US" sz="2600" dirty="0" smtClean="0"/>
          </a:p>
          <a:p>
            <a:pPr marL="0" indent="0" algn="ctr">
              <a:buNone/>
            </a:pPr>
            <a:endParaRPr lang="en-US" sz="2600" dirty="0" smtClean="0"/>
          </a:p>
          <a:p>
            <a:pPr marL="0" indent="0" algn="ctr">
              <a:buNone/>
            </a:pPr>
            <a:endParaRPr lang="en-US" sz="2600" dirty="0"/>
          </a:p>
          <a:p>
            <a:pPr marL="0" indent="0" algn="ctr">
              <a:buNone/>
            </a:pPr>
            <a:endParaRPr lang="en-US" sz="2600" dirty="0"/>
          </a:p>
          <a:p>
            <a:pPr marL="0" indent="0" algn="ctr">
              <a:buNone/>
            </a:pPr>
            <a:r>
              <a:rPr lang="en-US" sz="3600" b="1" dirty="0" smtClean="0"/>
              <a:t>How to benchmark algorithms with COCO?</a:t>
            </a:r>
          </a:p>
        </p:txBody>
      </p:sp>
    </p:spTree>
    <p:extLst>
      <p:ext uri="{BB962C8B-B14F-4D97-AF65-F5344CB8AC3E}">
        <p14:creationId xmlns:p14="http://schemas.microsoft.com/office/powerpoint/2010/main" val="3472970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Tree>
    <p:extLst>
      <p:ext uri="{BB962C8B-B14F-4D97-AF65-F5344CB8AC3E}">
        <p14:creationId xmlns:p14="http://schemas.microsoft.com/office/powerpoint/2010/main" val="2033899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1707" y="551979"/>
            <a:ext cx="8808720" cy="6240780"/>
          </a:xfrm>
          <a:prstGeom prst="rect">
            <a:avLst/>
          </a:prstGeom>
        </p:spPr>
      </p:pic>
      <p:sp>
        <p:nvSpPr>
          <p:cNvPr id="3" name="Content Placeholder 2"/>
          <p:cNvSpPr>
            <a:spLocks noGrp="1"/>
          </p:cNvSpPr>
          <p:nvPr>
            <p:ph idx="1"/>
          </p:nvPr>
        </p:nvSpPr>
        <p:spPr>
          <a:xfrm>
            <a:off x="0" y="322117"/>
            <a:ext cx="9144000" cy="6141027"/>
          </a:xfrm>
        </p:spPr>
        <p:txBody>
          <a:bodyPr>
            <a:normAutofit/>
          </a:bodyPr>
          <a:lstStyle/>
          <a:p>
            <a:endParaRPr lang="fr-FR" dirty="0"/>
          </a:p>
        </p:txBody>
      </p:sp>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
        <p:nvSpPr>
          <p:cNvPr id="2" name="Rounded Rectangle 1"/>
          <p:cNvSpPr/>
          <p:nvPr/>
        </p:nvSpPr>
        <p:spPr>
          <a:xfrm>
            <a:off x="7272670" y="3337657"/>
            <a:ext cx="1105786" cy="552893"/>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4954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
        <p:nvSpPr>
          <p:cNvPr id="2" name="Rounded Rectangle 1"/>
          <p:cNvSpPr/>
          <p:nvPr/>
        </p:nvSpPr>
        <p:spPr>
          <a:xfrm>
            <a:off x="7272670" y="2922017"/>
            <a:ext cx="1105786" cy="552893"/>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515677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61707" y="550766"/>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
        <p:nvSpPr>
          <p:cNvPr id="2" name="Rounded Rectangle 1"/>
          <p:cNvSpPr/>
          <p:nvPr/>
        </p:nvSpPr>
        <p:spPr>
          <a:xfrm>
            <a:off x="7272670" y="2485598"/>
            <a:ext cx="1105786" cy="552893"/>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53197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
        <p:nvSpPr>
          <p:cNvPr id="2" name="Rounded Rectangle 1"/>
          <p:cNvSpPr/>
          <p:nvPr/>
        </p:nvSpPr>
        <p:spPr>
          <a:xfrm>
            <a:off x="7272670" y="2028401"/>
            <a:ext cx="1105786" cy="552893"/>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23230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Tree>
    <p:extLst>
      <p:ext uri="{BB962C8B-B14F-4D97-AF65-F5344CB8AC3E}">
        <p14:creationId xmlns:p14="http://schemas.microsoft.com/office/powerpoint/2010/main" val="2809252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Tree>
    <p:extLst>
      <p:ext uri="{BB962C8B-B14F-4D97-AF65-F5344CB8AC3E}">
        <p14:creationId xmlns:p14="http://schemas.microsoft.com/office/powerpoint/2010/main" val="5969211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
        <p:nvSpPr>
          <p:cNvPr id="2" name="Rounded Rectangle 1"/>
          <p:cNvSpPr/>
          <p:nvPr/>
        </p:nvSpPr>
        <p:spPr>
          <a:xfrm>
            <a:off x="946297" y="3395922"/>
            <a:ext cx="1669311" cy="1176078"/>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3062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80655"/>
            <a:ext cx="9144000" cy="5382489"/>
          </a:xfrm>
        </p:spPr>
        <p:txBody>
          <a:bodyPr>
            <a:normAutofit/>
          </a:bodyPr>
          <a:lstStyle/>
          <a:p>
            <a:pPr marL="0" indent="0" algn="ctr">
              <a:buNone/>
            </a:pPr>
            <a:endParaRPr lang="en-US" sz="2600" dirty="0" smtClean="0"/>
          </a:p>
          <a:p>
            <a:pPr marL="0" indent="0" algn="ctr">
              <a:buNone/>
            </a:pPr>
            <a:endParaRPr lang="en-US" sz="2600" dirty="0" smtClean="0"/>
          </a:p>
          <a:p>
            <a:pPr marL="0" indent="0" algn="ctr">
              <a:buNone/>
            </a:pPr>
            <a:endParaRPr lang="en-US" sz="2600" dirty="0"/>
          </a:p>
          <a:p>
            <a:pPr marL="0" indent="0" algn="ctr">
              <a:buNone/>
            </a:pPr>
            <a:endParaRPr lang="en-US" sz="2600" dirty="0"/>
          </a:p>
          <a:p>
            <a:pPr marL="0" indent="0" algn="ctr">
              <a:buNone/>
            </a:pPr>
            <a:r>
              <a:rPr lang="en-US" sz="3600" b="1" dirty="0" smtClean="0"/>
              <a:t>optimization problems </a:t>
            </a:r>
            <a:r>
              <a:rPr lang="en-US" sz="3600" b="1" dirty="0"/>
              <a:t>are ubiquitous </a:t>
            </a:r>
            <a:endParaRPr lang="en-US" sz="3600" b="1" dirty="0" smtClean="0"/>
          </a:p>
        </p:txBody>
      </p:sp>
    </p:spTree>
    <p:extLst>
      <p:ext uri="{BB962C8B-B14F-4D97-AF65-F5344CB8AC3E}">
        <p14:creationId xmlns:p14="http://schemas.microsoft.com/office/powerpoint/2010/main" val="40868038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
        <p:nvSpPr>
          <p:cNvPr id="2" name="Rounded Rectangle 1"/>
          <p:cNvSpPr/>
          <p:nvPr/>
        </p:nvSpPr>
        <p:spPr>
          <a:xfrm>
            <a:off x="1020725" y="1673447"/>
            <a:ext cx="3285461" cy="1176078"/>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61242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
        <p:nvSpPr>
          <p:cNvPr id="2" name="Rounded Rectangle 1"/>
          <p:cNvSpPr/>
          <p:nvPr/>
        </p:nvSpPr>
        <p:spPr>
          <a:xfrm>
            <a:off x="1169580" y="4380614"/>
            <a:ext cx="2179676" cy="382772"/>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913860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
        <p:nvSpPr>
          <p:cNvPr id="2" name="Rounded Rectangle 1"/>
          <p:cNvSpPr/>
          <p:nvPr/>
        </p:nvSpPr>
        <p:spPr>
          <a:xfrm>
            <a:off x="1371597" y="1850066"/>
            <a:ext cx="2679407" cy="382772"/>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814696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
        <p:nvSpPr>
          <p:cNvPr id="2" name="Rounded Rectangle 1"/>
          <p:cNvSpPr/>
          <p:nvPr/>
        </p:nvSpPr>
        <p:spPr>
          <a:xfrm>
            <a:off x="2356969" y="3512127"/>
            <a:ext cx="1394150" cy="351628"/>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224921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3047163" y="62400"/>
            <a:ext cx="3037819" cy="461665"/>
          </a:xfrm>
          <a:prstGeom prst="rect">
            <a:avLst/>
          </a:prstGeom>
        </p:spPr>
        <p:txBody>
          <a:bodyPr wrap="none">
            <a:spAutoFit/>
          </a:bodyPr>
          <a:lstStyle/>
          <a:p>
            <a:pPr algn="ctr">
              <a:buNone/>
            </a:pPr>
            <a:r>
              <a:rPr lang="en-US" sz="2400" dirty="0" err="1" smtClean="0"/>
              <a:t>example_experiment.c</a:t>
            </a:r>
            <a:endParaRPr lang="en-US" sz="2400" dirty="0"/>
          </a:p>
        </p:txBody>
      </p:sp>
      <p:sp>
        <p:nvSpPr>
          <p:cNvPr id="2" name="Rounded Rectangle 1"/>
          <p:cNvSpPr/>
          <p:nvPr/>
        </p:nvSpPr>
        <p:spPr>
          <a:xfrm>
            <a:off x="2356969" y="3512127"/>
            <a:ext cx="1394150" cy="351628"/>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ounded Rectangle 3"/>
          <p:cNvSpPr/>
          <p:nvPr/>
        </p:nvSpPr>
        <p:spPr>
          <a:xfrm>
            <a:off x="43726" y="1084912"/>
            <a:ext cx="9044681" cy="5557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smtClean="0">
                <a:latin typeface="Courier New" panose="02070309020205020404" pitchFamily="49" charset="0"/>
                <a:cs typeface="Courier New" panose="02070309020205020404" pitchFamily="49" charset="0"/>
              </a:rPr>
              <a:t>/* Iterate over all problems in the suite */</a:t>
            </a:r>
          </a:p>
          <a:p>
            <a:r>
              <a:rPr lang="en-US" sz="1500" b="1" dirty="0" smtClean="0">
                <a:latin typeface="Courier New" panose="02070309020205020404" pitchFamily="49" charset="0"/>
                <a:cs typeface="Courier New" panose="02070309020205020404" pitchFamily="49" charset="0"/>
              </a:rPr>
              <a:t>while ((PROBLEM = </a:t>
            </a:r>
            <a:r>
              <a:rPr lang="en-US" sz="1500" b="1" dirty="0" err="1" smtClean="0">
                <a:latin typeface="Courier New" panose="02070309020205020404" pitchFamily="49" charset="0"/>
                <a:cs typeface="Courier New" panose="02070309020205020404" pitchFamily="49" charset="0"/>
              </a:rPr>
              <a:t>coco_suite_get_next_problem</a:t>
            </a:r>
            <a:r>
              <a:rPr lang="en-US" sz="1500" b="1" dirty="0" smtClean="0">
                <a:latin typeface="Courier New" panose="02070309020205020404" pitchFamily="49" charset="0"/>
                <a:cs typeface="Courier New" panose="02070309020205020404" pitchFamily="49" charset="0"/>
              </a:rPr>
              <a:t>(suite, observer)) != NULL) {</a:t>
            </a:r>
          </a:p>
          <a:p>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size_t</a:t>
            </a:r>
            <a:r>
              <a:rPr lang="en-US" sz="1500" b="1" dirty="0" smtClean="0">
                <a:latin typeface="Courier New" panose="02070309020205020404" pitchFamily="49" charset="0"/>
                <a:cs typeface="Courier New" panose="02070309020205020404" pitchFamily="49" charset="0"/>
              </a:rPr>
              <a:t> dimension = </a:t>
            </a:r>
            <a:r>
              <a:rPr lang="en-US" sz="1500" b="1" dirty="0" err="1" smtClean="0">
                <a:latin typeface="Courier New" panose="02070309020205020404" pitchFamily="49" charset="0"/>
                <a:cs typeface="Courier New" panose="02070309020205020404" pitchFamily="49" charset="0"/>
              </a:rPr>
              <a:t>coco_problem_get_dimension</a:t>
            </a:r>
            <a:r>
              <a:rPr lang="en-US" sz="1500" b="1" dirty="0" smtClean="0">
                <a:latin typeface="Courier New" panose="02070309020205020404" pitchFamily="49" charset="0"/>
                <a:cs typeface="Courier New" panose="02070309020205020404" pitchFamily="49" charset="0"/>
              </a:rPr>
              <a:t>(PROBLEM);</a:t>
            </a:r>
          </a:p>
          <a:p>
            <a:endParaRPr lang="en-US" sz="1500" b="1" dirty="0" smtClean="0">
              <a:latin typeface="Courier New" panose="02070309020205020404" pitchFamily="49" charset="0"/>
              <a:cs typeface="Courier New" panose="02070309020205020404" pitchFamily="49" charset="0"/>
            </a:endParaRPr>
          </a:p>
          <a:p>
            <a:r>
              <a:rPr lang="en-US" sz="1500" b="1" dirty="0" smtClean="0">
                <a:latin typeface="Courier New" panose="02070309020205020404" pitchFamily="49" charset="0"/>
                <a:cs typeface="Courier New" panose="02070309020205020404" pitchFamily="49" charset="0"/>
              </a:rPr>
              <a:t>    /* Run the algorithm at least once */</a:t>
            </a:r>
          </a:p>
          <a:p>
            <a:r>
              <a:rPr lang="en-US" sz="1500" b="1" dirty="0" smtClean="0">
                <a:latin typeface="Courier New" panose="02070309020205020404" pitchFamily="49" charset="0"/>
                <a:cs typeface="Courier New" panose="02070309020205020404" pitchFamily="49" charset="0"/>
              </a:rPr>
              <a:t>    for (run = 1; run &lt;= 1 + INDEPENDENT_RESTARTS; run++) {</a:t>
            </a:r>
          </a:p>
          <a:p>
            <a:endParaRPr lang="en-US" sz="1500" b="1" dirty="0" smtClean="0">
              <a:latin typeface="Courier New" panose="02070309020205020404" pitchFamily="49" charset="0"/>
              <a:cs typeface="Courier New" panose="02070309020205020404" pitchFamily="49" charset="0"/>
            </a:endParaRPr>
          </a:p>
          <a:p>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size_t</a:t>
            </a:r>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evaluations_done</a:t>
            </a:r>
            <a:r>
              <a:rPr lang="en-US" sz="1500" b="1" dirty="0" smtClean="0">
                <a:latin typeface="Courier New" panose="02070309020205020404" pitchFamily="49" charset="0"/>
                <a:cs typeface="Courier New" panose="02070309020205020404" pitchFamily="49" charset="0"/>
              </a:rPr>
              <a:t> = </a:t>
            </a:r>
            <a:r>
              <a:rPr lang="en-US" sz="1500" b="1" dirty="0" err="1" smtClean="0">
                <a:latin typeface="Courier New" panose="02070309020205020404" pitchFamily="49" charset="0"/>
                <a:cs typeface="Courier New" panose="02070309020205020404" pitchFamily="49" charset="0"/>
              </a:rPr>
              <a:t>coco_problem_get_evaluations</a:t>
            </a:r>
            <a:r>
              <a:rPr lang="en-US" sz="1500" b="1" dirty="0" smtClean="0">
                <a:latin typeface="Courier New" panose="02070309020205020404" pitchFamily="49" charset="0"/>
                <a:cs typeface="Courier New" panose="02070309020205020404" pitchFamily="49" charset="0"/>
              </a:rPr>
              <a:t>(PROBLEM);</a:t>
            </a:r>
          </a:p>
          <a:p>
            <a:r>
              <a:rPr lang="en-US" sz="1500" b="1" dirty="0" smtClean="0">
                <a:latin typeface="Courier New" panose="02070309020205020404" pitchFamily="49" charset="0"/>
                <a:cs typeface="Courier New" panose="02070309020205020404" pitchFamily="49" charset="0"/>
              </a:rPr>
              <a:t>      long </a:t>
            </a:r>
            <a:r>
              <a:rPr lang="en-US" sz="1500" b="1" dirty="0" err="1" smtClean="0">
                <a:latin typeface="Courier New" panose="02070309020205020404" pitchFamily="49" charset="0"/>
                <a:cs typeface="Courier New" panose="02070309020205020404" pitchFamily="49" charset="0"/>
              </a:rPr>
              <a:t>evaluations_remaining</a:t>
            </a:r>
            <a:r>
              <a:rPr lang="en-US" sz="1500" b="1" dirty="0" smtClean="0">
                <a:latin typeface="Courier New" panose="02070309020205020404" pitchFamily="49" charset="0"/>
                <a:cs typeface="Courier New" panose="02070309020205020404" pitchFamily="49" charset="0"/>
              </a:rPr>
              <a:t> =</a:t>
            </a:r>
          </a:p>
          <a:p>
            <a:pPr algn="r"/>
            <a:r>
              <a:rPr lang="en-US" sz="1500" b="1" dirty="0" smtClean="0">
                <a:latin typeface="Courier New" panose="02070309020205020404" pitchFamily="49" charset="0"/>
                <a:cs typeface="Courier New" panose="02070309020205020404" pitchFamily="49" charset="0"/>
              </a:rPr>
              <a:t>(long)(dimension * BUDGET_MULTIPLIER) – (long)</a:t>
            </a:r>
            <a:r>
              <a:rPr lang="en-US" sz="1500" b="1" dirty="0" err="1" smtClean="0">
                <a:latin typeface="Courier New" panose="02070309020205020404" pitchFamily="49" charset="0"/>
                <a:cs typeface="Courier New" panose="02070309020205020404" pitchFamily="49" charset="0"/>
              </a:rPr>
              <a:t>evaluations_done</a:t>
            </a:r>
            <a:r>
              <a:rPr lang="en-US" sz="1500" b="1" dirty="0" smtClean="0">
                <a:latin typeface="Courier New" panose="02070309020205020404" pitchFamily="49" charset="0"/>
                <a:cs typeface="Courier New" panose="02070309020205020404" pitchFamily="49" charset="0"/>
              </a:rPr>
              <a:t>;</a:t>
            </a:r>
          </a:p>
          <a:p>
            <a:endParaRPr lang="en-US" sz="1500" b="1" dirty="0" smtClean="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a:t>
            </a:r>
            <a:r>
              <a:rPr lang="en-US" sz="1500" b="1" dirty="0" smtClean="0">
                <a:latin typeface="Courier New" panose="02070309020205020404" pitchFamily="49" charset="0"/>
                <a:cs typeface="Courier New" panose="02070309020205020404" pitchFamily="49" charset="0"/>
              </a:rPr>
              <a:t>     if (... || (</a:t>
            </a:r>
            <a:r>
              <a:rPr lang="en-US" sz="1500" b="1" dirty="0" err="1" smtClean="0">
                <a:latin typeface="Courier New" panose="02070309020205020404" pitchFamily="49" charset="0"/>
                <a:cs typeface="Courier New" panose="02070309020205020404" pitchFamily="49" charset="0"/>
              </a:rPr>
              <a:t>evaluations_remaining</a:t>
            </a:r>
            <a:r>
              <a:rPr lang="en-US" sz="1500" b="1" dirty="0" smtClean="0">
                <a:latin typeface="Courier New" panose="02070309020205020404" pitchFamily="49" charset="0"/>
                <a:cs typeface="Courier New" panose="02070309020205020404" pitchFamily="49" charset="0"/>
              </a:rPr>
              <a:t> &lt;= 0))</a:t>
            </a:r>
          </a:p>
          <a:p>
            <a:r>
              <a:rPr lang="en-US" sz="1500" b="1" dirty="0" smtClean="0">
                <a:latin typeface="Courier New" panose="02070309020205020404" pitchFamily="49" charset="0"/>
                <a:cs typeface="Courier New" panose="02070309020205020404" pitchFamily="49" charset="0"/>
              </a:rPr>
              <a:t>        break;</a:t>
            </a:r>
          </a:p>
          <a:p>
            <a:endParaRPr lang="en-US" sz="1500" b="1" dirty="0" smtClean="0">
              <a:latin typeface="Courier New" panose="02070309020205020404" pitchFamily="49" charset="0"/>
              <a:cs typeface="Courier New" panose="02070309020205020404" pitchFamily="49" charset="0"/>
            </a:endParaRPr>
          </a:p>
          <a:p>
            <a:r>
              <a:rPr lang="en-US" sz="1500" b="1" dirty="0" smtClean="0">
                <a:solidFill>
                  <a:schemeClr val="tx1"/>
                </a:solidFill>
                <a:latin typeface="Courier New" panose="02070309020205020404" pitchFamily="49" charset="0"/>
                <a:cs typeface="Courier New" panose="02070309020205020404" pitchFamily="49" charset="0"/>
              </a:rPr>
              <a:t>      </a:t>
            </a:r>
            <a:r>
              <a:rPr lang="en-US" sz="1500" b="1" dirty="0" err="1" smtClean="0">
                <a:solidFill>
                  <a:schemeClr val="bg1"/>
                </a:solidFill>
                <a:latin typeface="Courier New" panose="02070309020205020404" pitchFamily="49" charset="0"/>
                <a:cs typeface="Courier New" panose="02070309020205020404" pitchFamily="49" charset="0"/>
              </a:rPr>
              <a:t>my_random_search</a:t>
            </a:r>
            <a:r>
              <a:rPr lang="en-US" sz="1500" b="1" dirty="0" smtClean="0">
                <a:solidFill>
                  <a:schemeClr val="bg1"/>
                </a:solidFill>
                <a:latin typeface="Courier New" panose="02070309020205020404" pitchFamily="49" charset="0"/>
                <a:cs typeface="Courier New" panose="02070309020205020404" pitchFamily="49" charset="0"/>
              </a:rPr>
              <a:t>(</a:t>
            </a:r>
            <a:r>
              <a:rPr lang="en-US" sz="1500" b="1" dirty="0" err="1" smtClean="0">
                <a:solidFill>
                  <a:schemeClr val="bg1"/>
                </a:solidFill>
                <a:latin typeface="Courier New" panose="02070309020205020404" pitchFamily="49" charset="0"/>
                <a:cs typeface="Courier New" panose="02070309020205020404" pitchFamily="49" charset="0"/>
              </a:rPr>
              <a:t>evaluate_function</a:t>
            </a:r>
            <a:r>
              <a:rPr lang="en-US" sz="1500" b="1" dirty="0" smtClean="0">
                <a:latin typeface="Courier New" panose="02070309020205020404" pitchFamily="49" charset="0"/>
                <a:cs typeface="Courier New" panose="02070309020205020404" pitchFamily="49" charset="0"/>
              </a:rPr>
              <a:t>, dimension,</a:t>
            </a:r>
          </a:p>
          <a:p>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coco_problem_get_number_of_objectives</a:t>
            </a:r>
            <a:r>
              <a:rPr lang="en-US" sz="1500" b="1" dirty="0" smtClean="0">
                <a:latin typeface="Courier New" panose="02070309020205020404" pitchFamily="49" charset="0"/>
                <a:cs typeface="Courier New" panose="02070309020205020404" pitchFamily="49" charset="0"/>
              </a:rPr>
              <a:t>(PROBLEM),                     		</a:t>
            </a:r>
            <a:r>
              <a:rPr lang="en-US" sz="1500" b="1" dirty="0" err="1" smtClean="0">
                <a:latin typeface="Courier New" panose="02070309020205020404" pitchFamily="49" charset="0"/>
                <a:cs typeface="Courier New" panose="02070309020205020404" pitchFamily="49" charset="0"/>
              </a:rPr>
              <a:t>coco_problem_get_smallest_values_of_interest</a:t>
            </a:r>
            <a:r>
              <a:rPr lang="en-US" sz="1500" b="1" dirty="0" smtClean="0">
                <a:latin typeface="Courier New" panose="02070309020205020404" pitchFamily="49" charset="0"/>
                <a:cs typeface="Courier New" panose="02070309020205020404" pitchFamily="49" charset="0"/>
              </a:rPr>
              <a:t>(PROBLEM),                   		</a:t>
            </a:r>
            <a:r>
              <a:rPr lang="en-US" sz="1500" b="1" dirty="0" err="1" smtClean="0">
                <a:latin typeface="Courier New" panose="02070309020205020404" pitchFamily="49" charset="0"/>
                <a:cs typeface="Courier New" panose="02070309020205020404" pitchFamily="49" charset="0"/>
              </a:rPr>
              <a:t>coco_problem_get_largest_values_of_interest</a:t>
            </a:r>
            <a:r>
              <a:rPr lang="en-US" sz="1500" b="1" dirty="0" smtClean="0">
                <a:latin typeface="Courier New" panose="02070309020205020404" pitchFamily="49" charset="0"/>
                <a:cs typeface="Courier New" panose="02070309020205020404" pitchFamily="49" charset="0"/>
              </a:rPr>
              <a:t>(PROBLEM),</a:t>
            </a:r>
          </a:p>
          <a:p>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size_t</a:t>
            </a:r>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evaluations_remaining</a:t>
            </a:r>
            <a:r>
              <a:rPr lang="en-US" sz="1500" b="1" dirty="0" smtClean="0">
                <a:latin typeface="Courier New" panose="02070309020205020404" pitchFamily="49" charset="0"/>
                <a:cs typeface="Courier New" panose="02070309020205020404" pitchFamily="49" charset="0"/>
              </a:rPr>
              <a:t>,</a:t>
            </a:r>
          </a:p>
          <a:p>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random_generator</a:t>
            </a:r>
            <a:r>
              <a:rPr lang="en-US" sz="1500" b="1" dirty="0" smtClean="0">
                <a:latin typeface="Courier New" panose="02070309020205020404" pitchFamily="49" charset="0"/>
                <a:cs typeface="Courier New" panose="02070309020205020404" pitchFamily="49" charset="0"/>
              </a:rPr>
              <a:t>);</a:t>
            </a:r>
          </a:p>
          <a:p>
            <a:r>
              <a:rPr lang="en-US" sz="1500" b="1"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80220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3047163" y="62400"/>
            <a:ext cx="3037819" cy="461665"/>
          </a:xfrm>
          <a:prstGeom prst="rect">
            <a:avLst/>
          </a:prstGeom>
        </p:spPr>
        <p:txBody>
          <a:bodyPr wrap="none">
            <a:spAutoFit/>
          </a:bodyPr>
          <a:lstStyle/>
          <a:p>
            <a:pPr algn="ctr">
              <a:buNone/>
            </a:pPr>
            <a:r>
              <a:rPr lang="en-US" sz="2400" dirty="0" err="1" smtClean="0"/>
              <a:t>example_experiment.c</a:t>
            </a:r>
            <a:endParaRPr lang="en-US" sz="2400" dirty="0"/>
          </a:p>
        </p:txBody>
      </p:sp>
      <p:sp>
        <p:nvSpPr>
          <p:cNvPr id="2" name="Rounded Rectangle 1"/>
          <p:cNvSpPr/>
          <p:nvPr/>
        </p:nvSpPr>
        <p:spPr>
          <a:xfrm>
            <a:off x="2356969" y="3512127"/>
            <a:ext cx="1394150" cy="351628"/>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ounded Rectangle 3"/>
          <p:cNvSpPr/>
          <p:nvPr/>
        </p:nvSpPr>
        <p:spPr>
          <a:xfrm>
            <a:off x="43726" y="1084912"/>
            <a:ext cx="9044681" cy="5557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smtClean="0">
                <a:latin typeface="Courier New" panose="02070309020205020404" pitchFamily="49" charset="0"/>
                <a:cs typeface="Courier New" panose="02070309020205020404" pitchFamily="49" charset="0"/>
              </a:rPr>
              <a:t>/* Iterate over all problems in the suite */</a:t>
            </a:r>
          </a:p>
          <a:p>
            <a:r>
              <a:rPr lang="en-US" sz="1500" b="1" dirty="0" smtClean="0">
                <a:latin typeface="Courier New" panose="02070309020205020404" pitchFamily="49" charset="0"/>
                <a:cs typeface="Courier New" panose="02070309020205020404" pitchFamily="49" charset="0"/>
              </a:rPr>
              <a:t>while ((PROBLEM = </a:t>
            </a:r>
            <a:r>
              <a:rPr lang="en-US" sz="1500" b="1" dirty="0" err="1" smtClean="0">
                <a:latin typeface="Courier New" panose="02070309020205020404" pitchFamily="49" charset="0"/>
                <a:cs typeface="Courier New" panose="02070309020205020404" pitchFamily="49" charset="0"/>
              </a:rPr>
              <a:t>coco_suite_get_next_problem</a:t>
            </a:r>
            <a:r>
              <a:rPr lang="en-US" sz="1500" b="1" dirty="0" smtClean="0">
                <a:latin typeface="Courier New" panose="02070309020205020404" pitchFamily="49" charset="0"/>
                <a:cs typeface="Courier New" panose="02070309020205020404" pitchFamily="49" charset="0"/>
              </a:rPr>
              <a:t>(suite, observer)) != NULL) {</a:t>
            </a:r>
          </a:p>
          <a:p>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size_t</a:t>
            </a:r>
            <a:r>
              <a:rPr lang="en-US" sz="1500" b="1" dirty="0" smtClean="0">
                <a:latin typeface="Courier New" panose="02070309020205020404" pitchFamily="49" charset="0"/>
                <a:cs typeface="Courier New" panose="02070309020205020404" pitchFamily="49" charset="0"/>
              </a:rPr>
              <a:t> dimension = </a:t>
            </a:r>
            <a:r>
              <a:rPr lang="en-US" sz="1500" b="1" dirty="0" err="1" smtClean="0">
                <a:latin typeface="Courier New" panose="02070309020205020404" pitchFamily="49" charset="0"/>
                <a:cs typeface="Courier New" panose="02070309020205020404" pitchFamily="49" charset="0"/>
              </a:rPr>
              <a:t>coco_problem_get_dimension</a:t>
            </a:r>
            <a:r>
              <a:rPr lang="en-US" sz="1500" b="1" dirty="0" smtClean="0">
                <a:latin typeface="Courier New" panose="02070309020205020404" pitchFamily="49" charset="0"/>
                <a:cs typeface="Courier New" panose="02070309020205020404" pitchFamily="49" charset="0"/>
              </a:rPr>
              <a:t>(PROBLEM);</a:t>
            </a:r>
          </a:p>
          <a:p>
            <a:endParaRPr lang="en-US" sz="1500" b="1" dirty="0" smtClean="0">
              <a:latin typeface="Courier New" panose="02070309020205020404" pitchFamily="49" charset="0"/>
              <a:cs typeface="Courier New" panose="02070309020205020404" pitchFamily="49" charset="0"/>
            </a:endParaRPr>
          </a:p>
          <a:p>
            <a:r>
              <a:rPr lang="en-US" sz="1500" b="1" dirty="0" smtClean="0">
                <a:latin typeface="Courier New" panose="02070309020205020404" pitchFamily="49" charset="0"/>
                <a:cs typeface="Courier New" panose="02070309020205020404" pitchFamily="49" charset="0"/>
              </a:rPr>
              <a:t>    /* Run the algorithm at least once */</a:t>
            </a:r>
          </a:p>
          <a:p>
            <a:r>
              <a:rPr lang="en-US" sz="1500" b="1" dirty="0" smtClean="0">
                <a:latin typeface="Courier New" panose="02070309020205020404" pitchFamily="49" charset="0"/>
                <a:cs typeface="Courier New" panose="02070309020205020404" pitchFamily="49" charset="0"/>
              </a:rPr>
              <a:t>    for (run = 1; run &lt;= 1 + INDEPENDENT_RESTARTS; run++) {</a:t>
            </a:r>
          </a:p>
          <a:p>
            <a:endParaRPr lang="en-US" sz="1500" b="1" dirty="0" smtClean="0">
              <a:latin typeface="Courier New" panose="02070309020205020404" pitchFamily="49" charset="0"/>
              <a:cs typeface="Courier New" panose="02070309020205020404" pitchFamily="49" charset="0"/>
            </a:endParaRPr>
          </a:p>
          <a:p>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size_t</a:t>
            </a:r>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evaluations_done</a:t>
            </a:r>
            <a:r>
              <a:rPr lang="en-US" sz="1500" b="1" dirty="0" smtClean="0">
                <a:latin typeface="Courier New" panose="02070309020205020404" pitchFamily="49" charset="0"/>
                <a:cs typeface="Courier New" panose="02070309020205020404" pitchFamily="49" charset="0"/>
              </a:rPr>
              <a:t> = </a:t>
            </a:r>
            <a:r>
              <a:rPr lang="en-US" sz="1500" b="1" dirty="0" err="1" smtClean="0">
                <a:latin typeface="Courier New" panose="02070309020205020404" pitchFamily="49" charset="0"/>
                <a:cs typeface="Courier New" panose="02070309020205020404" pitchFamily="49" charset="0"/>
              </a:rPr>
              <a:t>coco_problem_get_evaluations</a:t>
            </a:r>
            <a:r>
              <a:rPr lang="en-US" sz="1500" b="1" dirty="0" smtClean="0">
                <a:latin typeface="Courier New" panose="02070309020205020404" pitchFamily="49" charset="0"/>
                <a:cs typeface="Courier New" panose="02070309020205020404" pitchFamily="49" charset="0"/>
              </a:rPr>
              <a:t>(PROBLEM);</a:t>
            </a:r>
          </a:p>
          <a:p>
            <a:r>
              <a:rPr lang="en-US" sz="1500" b="1" dirty="0" smtClean="0">
                <a:latin typeface="Courier New" panose="02070309020205020404" pitchFamily="49" charset="0"/>
                <a:cs typeface="Courier New" panose="02070309020205020404" pitchFamily="49" charset="0"/>
              </a:rPr>
              <a:t>      long </a:t>
            </a:r>
            <a:r>
              <a:rPr lang="en-US" sz="1500" b="1" dirty="0" err="1" smtClean="0">
                <a:latin typeface="Courier New" panose="02070309020205020404" pitchFamily="49" charset="0"/>
                <a:cs typeface="Courier New" panose="02070309020205020404" pitchFamily="49" charset="0"/>
              </a:rPr>
              <a:t>evaluations_remaining</a:t>
            </a:r>
            <a:r>
              <a:rPr lang="en-US" sz="1500" b="1" dirty="0" smtClean="0">
                <a:latin typeface="Courier New" panose="02070309020205020404" pitchFamily="49" charset="0"/>
                <a:cs typeface="Courier New" panose="02070309020205020404" pitchFamily="49" charset="0"/>
              </a:rPr>
              <a:t> =</a:t>
            </a:r>
          </a:p>
          <a:p>
            <a:pPr algn="r"/>
            <a:r>
              <a:rPr lang="en-US" sz="1500" b="1" dirty="0" smtClean="0">
                <a:latin typeface="Courier New" panose="02070309020205020404" pitchFamily="49" charset="0"/>
                <a:cs typeface="Courier New" panose="02070309020205020404" pitchFamily="49" charset="0"/>
              </a:rPr>
              <a:t>(long)(dimension * BUDGET_MULTIPLIER) – (long)</a:t>
            </a:r>
            <a:r>
              <a:rPr lang="en-US" sz="1500" b="1" dirty="0" err="1" smtClean="0">
                <a:latin typeface="Courier New" panose="02070309020205020404" pitchFamily="49" charset="0"/>
                <a:cs typeface="Courier New" panose="02070309020205020404" pitchFamily="49" charset="0"/>
              </a:rPr>
              <a:t>evaluations_done</a:t>
            </a:r>
            <a:r>
              <a:rPr lang="en-US" sz="1500" b="1" dirty="0" smtClean="0">
                <a:latin typeface="Courier New" panose="02070309020205020404" pitchFamily="49" charset="0"/>
                <a:cs typeface="Courier New" panose="02070309020205020404" pitchFamily="49" charset="0"/>
              </a:rPr>
              <a:t>;</a:t>
            </a:r>
          </a:p>
          <a:p>
            <a:endParaRPr lang="en-US" sz="1500" b="1" dirty="0" smtClean="0">
              <a:latin typeface="Courier New" panose="02070309020205020404" pitchFamily="49" charset="0"/>
              <a:cs typeface="Courier New" panose="02070309020205020404" pitchFamily="49" charset="0"/>
            </a:endParaRPr>
          </a:p>
          <a:p>
            <a:r>
              <a:rPr lang="en-US" sz="1500" b="1" dirty="0">
                <a:latin typeface="Courier New" panose="02070309020205020404" pitchFamily="49" charset="0"/>
                <a:cs typeface="Courier New" panose="02070309020205020404" pitchFamily="49" charset="0"/>
              </a:rPr>
              <a:t> </a:t>
            </a:r>
            <a:r>
              <a:rPr lang="en-US" sz="1500" b="1" dirty="0" smtClean="0">
                <a:latin typeface="Courier New" panose="02070309020205020404" pitchFamily="49" charset="0"/>
                <a:cs typeface="Courier New" panose="02070309020205020404" pitchFamily="49" charset="0"/>
              </a:rPr>
              <a:t>     if (... || (</a:t>
            </a:r>
            <a:r>
              <a:rPr lang="en-US" sz="1500" b="1" dirty="0" err="1" smtClean="0">
                <a:latin typeface="Courier New" panose="02070309020205020404" pitchFamily="49" charset="0"/>
                <a:cs typeface="Courier New" panose="02070309020205020404" pitchFamily="49" charset="0"/>
              </a:rPr>
              <a:t>evaluations_remaining</a:t>
            </a:r>
            <a:r>
              <a:rPr lang="en-US" sz="1500" b="1" dirty="0" smtClean="0">
                <a:latin typeface="Courier New" panose="02070309020205020404" pitchFamily="49" charset="0"/>
                <a:cs typeface="Courier New" panose="02070309020205020404" pitchFamily="49" charset="0"/>
              </a:rPr>
              <a:t> &lt;= 0))</a:t>
            </a:r>
          </a:p>
          <a:p>
            <a:r>
              <a:rPr lang="en-US" sz="1500" b="1" dirty="0" smtClean="0">
                <a:latin typeface="Courier New" panose="02070309020205020404" pitchFamily="49" charset="0"/>
                <a:cs typeface="Courier New" panose="02070309020205020404" pitchFamily="49" charset="0"/>
              </a:rPr>
              <a:t>        break;</a:t>
            </a:r>
          </a:p>
          <a:p>
            <a:endParaRPr lang="en-US" sz="1500" b="1" dirty="0" smtClean="0">
              <a:latin typeface="Courier New" panose="02070309020205020404" pitchFamily="49" charset="0"/>
              <a:cs typeface="Courier New" panose="02070309020205020404" pitchFamily="49" charset="0"/>
            </a:endParaRPr>
          </a:p>
          <a:p>
            <a:r>
              <a:rPr lang="en-US" sz="1500" b="1" dirty="0" smtClean="0">
                <a:solidFill>
                  <a:schemeClr val="tx1"/>
                </a:solidFill>
                <a:latin typeface="Courier New" panose="02070309020205020404" pitchFamily="49" charset="0"/>
                <a:cs typeface="Courier New" panose="02070309020205020404" pitchFamily="49" charset="0"/>
              </a:rPr>
              <a:t>      </a:t>
            </a:r>
            <a:r>
              <a:rPr lang="en-US" sz="1500" b="1" dirty="0" err="1" smtClean="0">
                <a:solidFill>
                  <a:schemeClr val="bg1"/>
                </a:solidFill>
                <a:latin typeface="Courier New" panose="02070309020205020404" pitchFamily="49" charset="0"/>
                <a:cs typeface="Courier New" panose="02070309020205020404" pitchFamily="49" charset="0"/>
              </a:rPr>
              <a:t>my_random_search</a:t>
            </a:r>
            <a:r>
              <a:rPr lang="en-US" sz="1500" b="1" dirty="0" smtClean="0">
                <a:solidFill>
                  <a:schemeClr val="bg1"/>
                </a:solidFill>
                <a:latin typeface="Courier New" panose="02070309020205020404" pitchFamily="49" charset="0"/>
                <a:cs typeface="Courier New" panose="02070309020205020404" pitchFamily="49" charset="0"/>
              </a:rPr>
              <a:t>(</a:t>
            </a:r>
            <a:r>
              <a:rPr lang="en-US" sz="1500" b="1" dirty="0" err="1" smtClean="0">
                <a:solidFill>
                  <a:schemeClr val="bg1"/>
                </a:solidFill>
                <a:latin typeface="Courier New" panose="02070309020205020404" pitchFamily="49" charset="0"/>
                <a:cs typeface="Courier New" panose="02070309020205020404" pitchFamily="49" charset="0"/>
              </a:rPr>
              <a:t>evaluate_function</a:t>
            </a:r>
            <a:r>
              <a:rPr lang="en-US" sz="1500" b="1" dirty="0" smtClean="0">
                <a:latin typeface="Courier New" panose="02070309020205020404" pitchFamily="49" charset="0"/>
                <a:cs typeface="Courier New" panose="02070309020205020404" pitchFamily="49" charset="0"/>
              </a:rPr>
              <a:t>, dimension,</a:t>
            </a:r>
          </a:p>
          <a:p>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coco_problem_get_number_of_objectives</a:t>
            </a:r>
            <a:r>
              <a:rPr lang="en-US" sz="1500" b="1" dirty="0" smtClean="0">
                <a:latin typeface="Courier New" panose="02070309020205020404" pitchFamily="49" charset="0"/>
                <a:cs typeface="Courier New" panose="02070309020205020404" pitchFamily="49" charset="0"/>
              </a:rPr>
              <a:t>(PROBLEM),                     		</a:t>
            </a:r>
            <a:r>
              <a:rPr lang="en-US" sz="1500" b="1" dirty="0" err="1" smtClean="0">
                <a:latin typeface="Courier New" panose="02070309020205020404" pitchFamily="49" charset="0"/>
                <a:cs typeface="Courier New" panose="02070309020205020404" pitchFamily="49" charset="0"/>
              </a:rPr>
              <a:t>coco_problem_get_smallest_values_of_interest</a:t>
            </a:r>
            <a:r>
              <a:rPr lang="en-US" sz="1500" b="1" dirty="0" smtClean="0">
                <a:latin typeface="Courier New" panose="02070309020205020404" pitchFamily="49" charset="0"/>
                <a:cs typeface="Courier New" panose="02070309020205020404" pitchFamily="49" charset="0"/>
              </a:rPr>
              <a:t>(PROBLEM),                   		</a:t>
            </a:r>
            <a:r>
              <a:rPr lang="en-US" sz="1500" b="1" dirty="0" err="1" smtClean="0">
                <a:latin typeface="Courier New" panose="02070309020205020404" pitchFamily="49" charset="0"/>
                <a:cs typeface="Courier New" panose="02070309020205020404" pitchFamily="49" charset="0"/>
              </a:rPr>
              <a:t>coco_problem_get_largest_values_of_interest</a:t>
            </a:r>
            <a:r>
              <a:rPr lang="en-US" sz="1500" b="1" dirty="0" smtClean="0">
                <a:latin typeface="Courier New" panose="02070309020205020404" pitchFamily="49" charset="0"/>
                <a:cs typeface="Courier New" panose="02070309020205020404" pitchFamily="49" charset="0"/>
              </a:rPr>
              <a:t>(PROBLEM),</a:t>
            </a:r>
          </a:p>
          <a:p>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size_t</a:t>
            </a:r>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evaluations_remaining</a:t>
            </a:r>
            <a:r>
              <a:rPr lang="en-US" sz="1500" b="1" dirty="0" smtClean="0">
                <a:latin typeface="Courier New" panose="02070309020205020404" pitchFamily="49" charset="0"/>
                <a:cs typeface="Courier New" panose="02070309020205020404" pitchFamily="49" charset="0"/>
              </a:rPr>
              <a:t>,</a:t>
            </a:r>
          </a:p>
          <a:p>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random_generator</a:t>
            </a:r>
            <a:r>
              <a:rPr lang="en-US" sz="1500" b="1" dirty="0" smtClean="0">
                <a:latin typeface="Courier New" panose="02070309020205020404" pitchFamily="49" charset="0"/>
                <a:cs typeface="Courier New" panose="02070309020205020404" pitchFamily="49" charset="0"/>
              </a:rPr>
              <a:t>);</a:t>
            </a:r>
          </a:p>
          <a:p>
            <a:r>
              <a:rPr lang="en-US" sz="1500" b="1" dirty="0" smtClean="0">
                <a:latin typeface="Courier New" panose="02070309020205020404" pitchFamily="49" charset="0"/>
                <a:cs typeface="Courier New" panose="02070309020205020404" pitchFamily="49" charset="0"/>
              </a:rPr>
              <a:t>}</a:t>
            </a:r>
          </a:p>
        </p:txBody>
      </p:sp>
      <p:sp>
        <p:nvSpPr>
          <p:cNvPr id="6" name="Rounded Rectangle 5"/>
          <p:cNvSpPr/>
          <p:nvPr/>
        </p:nvSpPr>
        <p:spPr>
          <a:xfrm>
            <a:off x="924791" y="4644736"/>
            <a:ext cx="2234045" cy="467591"/>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372952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356969" y="62400"/>
            <a:ext cx="4418197" cy="461665"/>
          </a:xfrm>
          <a:prstGeom prst="rect">
            <a:avLst/>
          </a:prstGeom>
        </p:spPr>
        <p:txBody>
          <a:bodyPr wrap="none">
            <a:spAutoFit/>
          </a:bodyPr>
          <a:lstStyle/>
          <a:p>
            <a:pPr algn="ctr">
              <a:buNone/>
            </a:pPr>
            <a:r>
              <a:rPr lang="en-US" sz="2400" dirty="0" smtClean="0"/>
              <a:t>https://github.com/numbbo/coco</a:t>
            </a:r>
            <a:endParaRPr lang="en-US" sz="2400" dirty="0"/>
          </a:p>
        </p:txBody>
      </p:sp>
      <p:sp>
        <p:nvSpPr>
          <p:cNvPr id="2" name="Rounded Rectangle 1"/>
          <p:cNvSpPr/>
          <p:nvPr/>
        </p:nvSpPr>
        <p:spPr>
          <a:xfrm>
            <a:off x="1272448" y="2732567"/>
            <a:ext cx="5128352" cy="457199"/>
          </a:xfrm>
          <a:prstGeom prst="roundRect">
            <a:avLst/>
          </a:prstGeom>
          <a:noFill/>
          <a:ln w="571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78364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11156" y="158097"/>
            <a:ext cx="1709827" cy="461665"/>
          </a:xfrm>
          <a:prstGeom prst="rect">
            <a:avLst/>
          </a:prstGeom>
        </p:spPr>
        <p:txBody>
          <a:bodyPr wrap="none">
            <a:spAutoFit/>
          </a:bodyPr>
          <a:lstStyle/>
          <a:p>
            <a:pPr algn="ctr">
              <a:buNone/>
            </a:pPr>
            <a:r>
              <a:rPr lang="en-US" sz="2400" dirty="0" smtClean="0"/>
              <a:t>result folder</a:t>
            </a:r>
            <a:endParaRPr lang="en-US" sz="2400" dirty="0"/>
          </a:p>
        </p:txBody>
      </p:sp>
      <p:pic>
        <p:nvPicPr>
          <p:cNvPr id="6" name="Picture 5"/>
          <p:cNvPicPr>
            <a:picLocks noChangeAspect="1"/>
          </p:cNvPicPr>
          <p:nvPr/>
        </p:nvPicPr>
        <p:blipFill>
          <a:blip r:embed="rId2"/>
          <a:stretch>
            <a:fillRect/>
          </a:stretch>
        </p:blipFill>
        <p:spPr>
          <a:xfrm>
            <a:off x="357187" y="1162050"/>
            <a:ext cx="8429625" cy="4533900"/>
          </a:xfrm>
          <a:prstGeom prst="rect">
            <a:avLst/>
          </a:prstGeom>
        </p:spPr>
      </p:pic>
    </p:spTree>
    <p:extLst>
      <p:ext uri="{BB962C8B-B14F-4D97-AF65-F5344CB8AC3E}">
        <p14:creationId xmlns:p14="http://schemas.microsoft.com/office/powerpoint/2010/main" val="35128424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507817" y="62400"/>
            <a:ext cx="4116513" cy="461665"/>
          </a:xfrm>
          <a:prstGeom prst="rect">
            <a:avLst/>
          </a:prstGeom>
        </p:spPr>
        <p:txBody>
          <a:bodyPr wrap="none">
            <a:spAutoFit/>
          </a:bodyPr>
          <a:lstStyle/>
          <a:p>
            <a:pPr algn="ctr">
              <a:buNone/>
            </a:pPr>
            <a:r>
              <a:rPr lang="en-US" sz="2400" dirty="0" smtClean="0"/>
              <a:t>automatically generated results</a:t>
            </a:r>
            <a:endParaRPr lang="en-US" sz="2400" dirty="0"/>
          </a:p>
        </p:txBody>
      </p:sp>
    </p:spTree>
    <p:extLst>
      <p:ext uri="{BB962C8B-B14F-4D97-AF65-F5344CB8AC3E}">
        <p14:creationId xmlns:p14="http://schemas.microsoft.com/office/powerpoint/2010/main" val="35184804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507811" y="62400"/>
            <a:ext cx="4116512" cy="461665"/>
          </a:xfrm>
          <a:prstGeom prst="rect">
            <a:avLst/>
          </a:prstGeom>
        </p:spPr>
        <p:txBody>
          <a:bodyPr wrap="none">
            <a:spAutoFit/>
          </a:bodyPr>
          <a:lstStyle/>
          <a:p>
            <a:pPr algn="ctr">
              <a:buNone/>
            </a:pPr>
            <a:r>
              <a:rPr lang="en-US" sz="2400" dirty="0" smtClean="0"/>
              <a:t>automatically generated results</a:t>
            </a:r>
            <a:endParaRPr lang="en-US" sz="2400" dirty="0"/>
          </a:p>
        </p:txBody>
      </p:sp>
    </p:spTree>
    <p:extLst>
      <p:ext uri="{BB962C8B-B14F-4D97-AF65-F5344CB8AC3E}">
        <p14:creationId xmlns:p14="http://schemas.microsoft.com/office/powerpoint/2010/main" val="8040451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pic>
        <p:nvPicPr>
          <p:cNvPr id="4" name="Picture 2" descr="https://upload.wikimedia.org/wikipedia/commons/a/a4/Atisan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80" y="683773"/>
            <a:ext cx="5951214" cy="17325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4908103" y="674357"/>
            <a:ext cx="2736304" cy="187228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20000"/>
              </a:spcBef>
              <a:spcAft>
                <a:spcPct val="0"/>
              </a:spcAft>
              <a:buClrTx/>
              <a:buSzPct val="60000"/>
              <a:buFontTx/>
              <a:buNone/>
              <a:tabLst/>
            </a:pPr>
            <a:endParaRPr kumimoji="0" lang="fr-FR" sz="20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3699" y="711291"/>
            <a:ext cx="2677294" cy="187228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20000"/>
              </a:spcBef>
              <a:spcAft>
                <a:spcPct val="0"/>
              </a:spcAft>
              <a:buClrTx/>
              <a:buSzPct val="60000"/>
              <a:buFontTx/>
              <a:buNone/>
              <a:tabLst/>
            </a:pPr>
            <a:endParaRPr kumimoji="0" lang="fr-FR" sz="2000" b="0" i="0" u="none" strike="noStrike" cap="none" normalizeH="0" baseline="0" smtClean="0">
              <a:ln>
                <a:noFill/>
              </a:ln>
              <a:solidFill>
                <a:schemeClr val="tx1"/>
              </a:solidFill>
              <a:effectLst/>
              <a:latin typeface="Arial" charset="0"/>
            </a:endParaRPr>
          </a:p>
        </p:txBody>
      </p:sp>
      <p:pic>
        <p:nvPicPr>
          <p:cNvPr id="7" name="Picture 6" descr="https://upload.wikimedia.org/wikipedia/commons/d/de/NACA_submerged_inlet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1419" y="4239683"/>
            <a:ext cx="2184177" cy="1638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upload.wikimedia.org/wikipedia/commons/thumb/f/f9/Alpha_Ventus_Windmills.JPG/800px-Alpha_Ventus_Windmill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2164" y="402267"/>
            <a:ext cx="2116782" cy="28209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upload.wikimedia.org/wikipedia/commons/4/40/Mni-autoreg_03-register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45" y="3309793"/>
            <a:ext cx="3048273" cy="30348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7943160" y="3329334"/>
            <a:ext cx="1021328" cy="3142597"/>
          </a:xfrm>
          <a:prstGeom prst="rect">
            <a:avLst/>
          </a:prstGeom>
        </p:spPr>
      </p:pic>
      <p:pic>
        <p:nvPicPr>
          <p:cNvPr id="11" name="Picture 10"/>
          <p:cNvPicPr>
            <a:picLocks noChangeAspect="1"/>
          </p:cNvPicPr>
          <p:nvPr/>
        </p:nvPicPr>
        <p:blipFill>
          <a:blip r:embed="rId7"/>
          <a:stretch>
            <a:fillRect/>
          </a:stretch>
        </p:blipFill>
        <p:spPr>
          <a:xfrm>
            <a:off x="1866079" y="3909126"/>
            <a:ext cx="2202985" cy="1665048"/>
          </a:xfrm>
          <a:prstGeom prst="rect">
            <a:avLst/>
          </a:prstGeom>
        </p:spPr>
      </p:pic>
      <p:pic>
        <p:nvPicPr>
          <p:cNvPr id="12" name="Picture 11"/>
          <p:cNvPicPr>
            <a:picLocks noChangeAspect="1"/>
          </p:cNvPicPr>
          <p:nvPr/>
        </p:nvPicPr>
        <p:blipFill>
          <a:blip r:embed="rId8"/>
          <a:stretch>
            <a:fillRect/>
          </a:stretch>
        </p:blipFill>
        <p:spPr>
          <a:xfrm>
            <a:off x="3722984" y="4827205"/>
            <a:ext cx="2214083" cy="1665048"/>
          </a:xfrm>
          <a:prstGeom prst="rect">
            <a:avLst/>
          </a:prstGeom>
        </p:spPr>
      </p:pic>
      <p:sp>
        <p:nvSpPr>
          <p:cNvPr id="13" name="Rectangle à coins arrondis 3"/>
          <p:cNvSpPr/>
          <p:nvPr/>
        </p:nvSpPr>
        <p:spPr bwMode="auto">
          <a:xfrm>
            <a:off x="1262066" y="2757533"/>
            <a:ext cx="6681095" cy="1340082"/>
          </a:xfrm>
          <a:prstGeom prst="roundRect">
            <a:avLst/>
          </a:prstGeom>
          <a:solidFill>
            <a:srgbClr val="FBC81E"/>
          </a:solidFill>
          <a:ln w="9525" cap="flat" cmpd="sng" algn="ctr">
            <a:solidFill>
              <a:srgbClr val="FBC81E"/>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2400" dirty="0" smtClean="0"/>
              <a:t>challenging optimization problems</a:t>
            </a:r>
          </a:p>
          <a:p>
            <a:pPr algn="ctr"/>
            <a:r>
              <a:rPr lang="en-US" sz="2400" dirty="0" smtClean="0"/>
              <a:t>appear in many</a:t>
            </a:r>
          </a:p>
          <a:p>
            <a:pPr algn="ctr"/>
            <a:r>
              <a:rPr lang="en-US" sz="2400" dirty="0" smtClean="0"/>
              <a:t>scientific, technological and industrial domains</a:t>
            </a:r>
            <a:endParaRPr lang="en-US" sz="2200" dirty="0"/>
          </a:p>
        </p:txBody>
      </p:sp>
      <p:pic>
        <p:nvPicPr>
          <p:cNvPr id="14" name="Picture 6" descr="https://upload.wikimedia.org/wikipedia/commons/thumb/6/62/SolarPowerPlantSerpa.jpg/1024px-SolarPowerPlantSerpa.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57007" y="605938"/>
            <a:ext cx="2328193" cy="174550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1987119" y="451950"/>
            <a:ext cx="762993" cy="87256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20000"/>
              </a:spcBef>
              <a:spcAft>
                <a:spcPct val="0"/>
              </a:spcAft>
              <a:buClrTx/>
              <a:buSzPct val="60000"/>
              <a:buFontTx/>
              <a:buNone/>
              <a:tabLst/>
            </a:pPr>
            <a:endParaRPr kumimoji="0" lang="fr-FR" sz="2000" b="0" i="0" u="none" strike="noStrike" cap="none" normalizeH="0" baseline="0" smtClean="0">
              <a:ln>
                <a:noFill/>
              </a:ln>
              <a:solidFill>
                <a:schemeClr val="tx1"/>
              </a:solidFill>
              <a:effectLst/>
              <a:latin typeface="Arial" charset="0"/>
            </a:endParaRPr>
          </a:p>
        </p:txBody>
      </p:sp>
      <p:pic>
        <p:nvPicPr>
          <p:cNvPr id="16" name="Picture 15" descr="https://upload.wikimedia.org/wikipedia/commons/thumb/6/68/E621-1.jpg/1280px-E621-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745" y="999323"/>
            <a:ext cx="2552764" cy="157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4547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707" y="551979"/>
            <a:ext cx="8808720" cy="6240780"/>
          </a:xfrm>
          <a:prstGeom prst="rect">
            <a:avLst/>
          </a:prstGeom>
        </p:spPr>
      </p:pic>
      <p:sp>
        <p:nvSpPr>
          <p:cNvPr id="5" name="Rectangle 4"/>
          <p:cNvSpPr/>
          <p:nvPr/>
        </p:nvSpPr>
        <p:spPr>
          <a:xfrm>
            <a:off x="2507811" y="62400"/>
            <a:ext cx="4116512" cy="461665"/>
          </a:xfrm>
          <a:prstGeom prst="rect">
            <a:avLst/>
          </a:prstGeom>
        </p:spPr>
        <p:txBody>
          <a:bodyPr wrap="none">
            <a:spAutoFit/>
          </a:bodyPr>
          <a:lstStyle/>
          <a:p>
            <a:pPr algn="ctr">
              <a:buNone/>
            </a:pPr>
            <a:r>
              <a:rPr lang="en-US" sz="2400" dirty="0" smtClean="0"/>
              <a:t>automatically generated results</a:t>
            </a:r>
            <a:endParaRPr lang="en-US" sz="2400" dirty="0"/>
          </a:p>
        </p:txBody>
      </p:sp>
    </p:spTree>
    <p:extLst>
      <p:ext uri="{BB962C8B-B14F-4D97-AF65-F5344CB8AC3E}">
        <p14:creationId xmlns:p14="http://schemas.microsoft.com/office/powerpoint/2010/main" val="2824965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95423"/>
            <a:ext cx="9144000" cy="5867721"/>
          </a:xfrm>
        </p:spPr>
        <p:txBody>
          <a:bodyPr>
            <a:normAutofit/>
          </a:bodyPr>
          <a:lstStyle/>
          <a:p>
            <a:pPr algn="ctr">
              <a:buNone/>
            </a:pPr>
            <a:endParaRPr lang="en-US" dirty="0" smtClean="0"/>
          </a:p>
          <a:p>
            <a:pPr algn="ctr">
              <a:buNone/>
            </a:pPr>
            <a:endParaRPr lang="en-US" dirty="0"/>
          </a:p>
          <a:p>
            <a:pPr algn="ctr">
              <a:buNone/>
            </a:pPr>
            <a:endParaRPr lang="en-US" dirty="0" smtClean="0"/>
          </a:p>
          <a:p>
            <a:pPr algn="ctr">
              <a:buNone/>
            </a:pPr>
            <a:r>
              <a:rPr lang="en-US" sz="3000" b="1" dirty="0" smtClean="0"/>
              <a:t>doesn't look too complicated, does it?</a:t>
            </a:r>
          </a:p>
          <a:p>
            <a:pPr algn="ctr">
              <a:buNone/>
            </a:pPr>
            <a:endParaRPr lang="en-US" dirty="0"/>
          </a:p>
          <a:p>
            <a:pPr algn="ctr">
              <a:buNone/>
            </a:pPr>
            <a:r>
              <a:rPr lang="en-US" dirty="0" smtClean="0"/>
              <a:t>[the devil is in the details </a:t>
            </a:r>
            <a:r>
              <a:rPr lang="en-US" dirty="0" smtClean="0">
                <a:sym typeface="Wingdings" panose="05000000000000000000" pitchFamily="2" charset="2"/>
              </a:rPr>
              <a:t></a:t>
            </a:r>
            <a:r>
              <a:rPr lang="en-US" dirty="0" smtClean="0"/>
              <a:t>]</a:t>
            </a:r>
            <a:endParaRPr lang="fr-FR" dirty="0"/>
          </a:p>
        </p:txBody>
      </p:sp>
    </p:spTree>
    <p:extLst>
      <p:ext uri="{BB962C8B-B14F-4D97-AF65-F5344CB8AC3E}">
        <p14:creationId xmlns:p14="http://schemas.microsoft.com/office/powerpoint/2010/main" val="18347436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95423"/>
            <a:ext cx="9144000" cy="5867721"/>
          </a:xfrm>
        </p:spPr>
        <p:txBody>
          <a:bodyPr>
            <a:normAutofit/>
          </a:bodyPr>
          <a:lstStyle/>
          <a:p>
            <a:pPr algn="ctr">
              <a:buNone/>
            </a:pPr>
            <a:endParaRPr lang="en-US" dirty="0" smtClean="0"/>
          </a:p>
          <a:p>
            <a:pPr algn="ctr">
              <a:buNone/>
            </a:pPr>
            <a:endParaRPr lang="en-US" dirty="0"/>
          </a:p>
          <a:p>
            <a:pPr algn="ctr">
              <a:buNone/>
            </a:pPr>
            <a:endParaRPr lang="en-US" dirty="0" smtClean="0"/>
          </a:p>
          <a:p>
            <a:pPr algn="ctr">
              <a:buNone/>
            </a:pPr>
            <a:r>
              <a:rPr lang="en-US" sz="3000" b="1" dirty="0" smtClean="0"/>
              <a:t>so far:</a:t>
            </a:r>
          </a:p>
          <a:p>
            <a:pPr algn="ctr">
              <a:buNone/>
            </a:pPr>
            <a:endParaRPr lang="en-US" dirty="0"/>
          </a:p>
          <a:p>
            <a:pPr algn="ctr">
              <a:buNone/>
            </a:pPr>
            <a:r>
              <a:rPr lang="en-US" dirty="0" smtClean="0"/>
              <a:t>data for about 150 algorithm variants</a:t>
            </a:r>
          </a:p>
          <a:p>
            <a:pPr algn="ctr">
              <a:buNone/>
            </a:pPr>
            <a:r>
              <a:rPr lang="en-US" dirty="0" smtClean="0"/>
              <a:t>118 workshop papers</a:t>
            </a:r>
          </a:p>
          <a:p>
            <a:pPr algn="ctr">
              <a:buNone/>
            </a:pPr>
            <a:r>
              <a:rPr lang="en-US" dirty="0" smtClean="0"/>
              <a:t>by 79 authors from 25 countries</a:t>
            </a:r>
            <a:endParaRPr lang="fr-FR" dirty="0"/>
          </a:p>
        </p:txBody>
      </p:sp>
    </p:spTree>
    <p:extLst>
      <p:ext uri="{BB962C8B-B14F-4D97-AF65-F5344CB8AC3E}">
        <p14:creationId xmlns:p14="http://schemas.microsoft.com/office/powerpoint/2010/main" val="13561338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275356" y="1517073"/>
            <a:ext cx="8868644" cy="5448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On</a:t>
            </a:r>
          </a:p>
          <a:p>
            <a:pPr lvl="0">
              <a:buClr>
                <a:schemeClr val="tx1"/>
              </a:buClr>
            </a:pPr>
            <a:r>
              <a:rPr lang="en-GB" dirty="0">
                <a:solidFill>
                  <a:srgbClr val="ED192E"/>
                </a:solidFill>
              </a:rPr>
              <a:t>real world problems</a:t>
            </a:r>
          </a:p>
          <a:p>
            <a:pPr lvl="1" hangingPunct="0"/>
            <a:r>
              <a:rPr lang="en-GB" dirty="0"/>
              <a:t>expensive</a:t>
            </a:r>
          </a:p>
          <a:p>
            <a:pPr lvl="1" hangingPunct="0"/>
            <a:r>
              <a:rPr lang="en-GB" dirty="0"/>
              <a:t>comparison </a:t>
            </a:r>
            <a:r>
              <a:rPr lang="en-GB" dirty="0" smtClean="0"/>
              <a:t>typically </a:t>
            </a:r>
            <a:r>
              <a:rPr lang="en-GB" dirty="0"/>
              <a:t>limited to certain domains</a:t>
            </a:r>
          </a:p>
          <a:p>
            <a:pPr lvl="1" hangingPunct="0"/>
            <a:r>
              <a:rPr lang="en-GB" dirty="0"/>
              <a:t>experts have limited interest to publish</a:t>
            </a:r>
            <a:br>
              <a:rPr lang="en-GB" dirty="0"/>
            </a:br>
            <a:endParaRPr lang="en-GB" sz="1000" dirty="0"/>
          </a:p>
          <a:p>
            <a:pPr lvl="0">
              <a:buClr>
                <a:schemeClr val="tx1"/>
              </a:buClr>
            </a:pPr>
            <a:r>
              <a:rPr lang="en-GB" dirty="0">
                <a:solidFill>
                  <a:srgbClr val="ED192E"/>
                </a:solidFill>
              </a:rPr>
              <a:t>"artificial" benchmark functions</a:t>
            </a:r>
          </a:p>
          <a:p>
            <a:pPr lvl="1" hangingPunct="0"/>
            <a:r>
              <a:rPr lang="en-GB" dirty="0"/>
              <a:t>cheap</a:t>
            </a:r>
          </a:p>
          <a:p>
            <a:pPr lvl="1" hangingPunct="0"/>
            <a:r>
              <a:rPr lang="en-GB" dirty="0"/>
              <a:t>controlled</a:t>
            </a:r>
          </a:p>
          <a:p>
            <a:pPr lvl="1" hangingPunct="0"/>
            <a:r>
              <a:rPr lang="en-GB" dirty="0"/>
              <a:t>data acquisition is comparatively easy</a:t>
            </a:r>
          </a:p>
          <a:p>
            <a:pPr lvl="1" hangingPunct="0"/>
            <a:r>
              <a:rPr lang="en-GB" dirty="0">
                <a:solidFill>
                  <a:srgbClr val="800000"/>
                </a:solidFill>
              </a:rPr>
              <a:t>problem of </a:t>
            </a:r>
            <a:r>
              <a:rPr lang="en-GB" dirty="0" smtClean="0">
                <a:solidFill>
                  <a:srgbClr val="800000"/>
                </a:solidFill>
              </a:rPr>
              <a:t>representativeness</a:t>
            </a:r>
            <a:endParaRPr lang="en-US" sz="2400" dirty="0" smtClean="0"/>
          </a:p>
          <a:p>
            <a:pPr marL="0" indent="0" algn="ctr">
              <a:buFont typeface="Arial" panose="020B0604020202020204" pitchFamily="34" charset="0"/>
              <a:buNone/>
            </a:pPr>
            <a:endParaRPr lang="en-US" sz="2400" dirty="0" smtClean="0"/>
          </a:p>
          <a:p>
            <a:pPr marL="0" indent="0" algn="r">
              <a:buFont typeface="Arial" panose="020B0604020202020204" pitchFamily="34" charset="0"/>
              <a:buNone/>
            </a:pPr>
            <a:endParaRPr lang="en-US" sz="2400" dirty="0"/>
          </a:p>
        </p:txBody>
      </p:sp>
      <p:sp>
        <p:nvSpPr>
          <p:cNvPr id="5" name="Title 1"/>
          <p:cNvSpPr txBox="1">
            <a:spLocks/>
          </p:cNvSpPr>
          <p:nvPr/>
        </p:nvSpPr>
        <p:spPr>
          <a:xfrm>
            <a:off x="275356" y="365127"/>
            <a:ext cx="7886700"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Measuring Performance</a:t>
            </a:r>
            <a:endParaRPr lang="fr-FR" b="1" dirty="0">
              <a:solidFill>
                <a:srgbClr val="ED192E"/>
              </a:solidFill>
              <a:latin typeface="+mn-lt"/>
            </a:endParaRPr>
          </a:p>
        </p:txBody>
      </p:sp>
    </p:spTree>
    <p:extLst>
      <p:ext uri="{BB962C8B-B14F-4D97-AF65-F5344CB8AC3E}">
        <p14:creationId xmlns:p14="http://schemas.microsoft.com/office/powerpoint/2010/main" val="27559393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275356" y="1517073"/>
            <a:ext cx="8868644" cy="5448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dirty="0"/>
              <a:t>define the "scientific question"</a:t>
            </a:r>
          </a:p>
          <a:p>
            <a:pPr lvl="0" algn="r">
              <a:buNone/>
            </a:pPr>
            <a:r>
              <a:rPr lang="en-GB" sz="2400" dirty="0">
                <a:solidFill>
                  <a:schemeClr val="accent1"/>
                </a:solidFill>
                <a:cs typeface="Arial" pitchFamily="18"/>
              </a:rPr>
              <a:t>the relevance can hardly be overestimated</a:t>
            </a:r>
          </a:p>
          <a:p>
            <a:pPr lvl="0"/>
            <a:r>
              <a:rPr lang="en-GB" dirty="0"/>
              <a:t>should represent "reality"</a:t>
            </a:r>
          </a:p>
          <a:p>
            <a:pPr lvl="0"/>
            <a:r>
              <a:rPr lang="en-GB" dirty="0"/>
              <a:t>are often too simple?</a:t>
            </a:r>
          </a:p>
          <a:p>
            <a:pPr lvl="0" algn="r">
              <a:buNone/>
            </a:pPr>
            <a:r>
              <a:rPr lang="en-GB" sz="2400" dirty="0">
                <a:solidFill>
                  <a:schemeClr val="accent1"/>
                </a:solidFill>
              </a:rPr>
              <a:t>remind </a:t>
            </a:r>
            <a:r>
              <a:rPr lang="en-GB" sz="2400" dirty="0" err="1">
                <a:solidFill>
                  <a:schemeClr val="accent1"/>
                </a:solidFill>
              </a:rPr>
              <a:t>separability</a:t>
            </a:r>
            <a:endParaRPr lang="en-GB" sz="2400" dirty="0">
              <a:solidFill>
                <a:schemeClr val="accent1"/>
              </a:solidFill>
            </a:endParaRPr>
          </a:p>
          <a:p>
            <a:pPr lvl="0"/>
            <a:r>
              <a:rPr lang="en-GB" dirty="0"/>
              <a:t>a number of testbeds are around</a:t>
            </a:r>
          </a:p>
          <a:p>
            <a:pPr marL="0" indent="0" algn="ctr">
              <a:buFont typeface="Arial" panose="020B0604020202020204" pitchFamily="34" charset="0"/>
              <a:buNone/>
            </a:pPr>
            <a:endParaRPr lang="en-US" sz="2400" dirty="0" smtClean="0"/>
          </a:p>
          <a:p>
            <a:pPr lvl="0"/>
            <a:r>
              <a:rPr lang="en-GB" dirty="0" smtClean="0"/>
              <a:t>account </a:t>
            </a:r>
            <a:r>
              <a:rPr lang="en-GB" dirty="0"/>
              <a:t>for </a:t>
            </a:r>
            <a:r>
              <a:rPr lang="en-GB" dirty="0">
                <a:solidFill>
                  <a:srgbClr val="ED192E"/>
                </a:solidFill>
              </a:rPr>
              <a:t>invariance properties</a:t>
            </a:r>
          </a:p>
          <a:p>
            <a:pPr lvl="0" algn="r">
              <a:buNone/>
            </a:pPr>
            <a:r>
              <a:rPr lang="en-GB" sz="2400" dirty="0">
                <a:solidFill>
                  <a:schemeClr val="accent1"/>
                </a:solidFill>
              </a:rPr>
              <a:t>prediction of performance is based on “similarity”, </a:t>
            </a:r>
            <a:br>
              <a:rPr lang="en-GB" sz="2400" dirty="0">
                <a:solidFill>
                  <a:schemeClr val="accent1"/>
                </a:solidFill>
              </a:rPr>
            </a:br>
            <a:r>
              <a:rPr lang="en-GB" sz="2400" dirty="0">
                <a:solidFill>
                  <a:schemeClr val="accent1"/>
                </a:solidFill>
              </a:rPr>
              <a:t>ideally equivalence classes of functions</a:t>
            </a:r>
          </a:p>
          <a:p>
            <a:pPr marL="0" indent="0" algn="ctr">
              <a:buFont typeface="Arial" panose="020B0604020202020204" pitchFamily="34" charset="0"/>
              <a:buNone/>
            </a:pPr>
            <a:endParaRPr lang="en-US" sz="2400" dirty="0" smtClean="0"/>
          </a:p>
          <a:p>
            <a:pPr marL="0" indent="0" algn="r">
              <a:buFont typeface="Arial" panose="020B0604020202020204" pitchFamily="34" charset="0"/>
              <a:buNone/>
            </a:pPr>
            <a:endParaRPr lang="en-US" sz="2400" dirty="0"/>
          </a:p>
        </p:txBody>
      </p:sp>
      <p:sp>
        <p:nvSpPr>
          <p:cNvPr id="5" name="Title 1"/>
          <p:cNvSpPr txBox="1">
            <a:spLocks/>
          </p:cNvSpPr>
          <p:nvPr/>
        </p:nvSpPr>
        <p:spPr>
          <a:xfrm>
            <a:off x="275356" y="365127"/>
            <a:ext cx="7886700"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Test Functions</a:t>
            </a:r>
            <a:endParaRPr lang="fr-FR" b="1" dirty="0">
              <a:solidFill>
                <a:srgbClr val="ED192E"/>
              </a:solidFill>
              <a:latin typeface="+mn-lt"/>
            </a:endParaRPr>
          </a:p>
        </p:txBody>
      </p:sp>
    </p:spTree>
    <p:extLst>
      <p:ext uri="{BB962C8B-B14F-4D97-AF65-F5344CB8AC3E}">
        <p14:creationId xmlns:p14="http://schemas.microsoft.com/office/powerpoint/2010/main" val="191455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56" y="365127"/>
            <a:ext cx="7886700" cy="642792"/>
          </a:xfrm>
        </p:spPr>
        <p:txBody>
          <a:bodyPr>
            <a:normAutofit fontScale="90000"/>
          </a:bodyPr>
          <a:lstStyle/>
          <a:p>
            <a:r>
              <a:rPr lang="en-US" b="1" dirty="0" smtClean="0">
                <a:solidFill>
                  <a:srgbClr val="ED192E"/>
                </a:solidFill>
                <a:latin typeface="+mn-lt"/>
              </a:rPr>
              <a:t>Available Test Suites in COCO</a:t>
            </a:r>
            <a:endParaRPr lang="fr-FR" b="1" dirty="0">
              <a:solidFill>
                <a:srgbClr val="ED192E"/>
              </a:solidFill>
              <a:latin typeface="+mn-lt"/>
            </a:endParaRPr>
          </a:p>
        </p:txBody>
      </p:sp>
      <p:sp>
        <p:nvSpPr>
          <p:cNvPr id="3" name="Content Placeholder 2"/>
          <p:cNvSpPr>
            <a:spLocks noGrp="1"/>
          </p:cNvSpPr>
          <p:nvPr>
            <p:ph idx="1"/>
          </p:nvPr>
        </p:nvSpPr>
        <p:spPr>
          <a:xfrm>
            <a:off x="264963" y="1174173"/>
            <a:ext cx="9450537" cy="5444836"/>
          </a:xfrm>
        </p:spPr>
        <p:txBody>
          <a:bodyPr>
            <a:normAutofit lnSpcReduction="10000"/>
          </a:bodyPr>
          <a:lstStyle/>
          <a:p>
            <a:pPr>
              <a:tabLst>
                <a:tab pos="2520000" algn="l"/>
                <a:tab pos="2880000" algn="l"/>
                <a:tab pos="3600000" algn="l"/>
                <a:tab pos="4320000" algn="l"/>
                <a:tab pos="5040000" algn="l"/>
                <a:tab pos="5760000" algn="l"/>
                <a:tab pos="6480000" algn="l"/>
                <a:tab pos="7200000" algn="l"/>
                <a:tab pos="7920000" algn="l"/>
              </a:tabLst>
            </a:pPr>
            <a:r>
              <a:rPr lang="en-US" dirty="0" err="1" smtClean="0"/>
              <a:t>bbob</a:t>
            </a:r>
            <a:r>
              <a:rPr lang="en-US" dirty="0" smtClean="0"/>
              <a:t>	</a:t>
            </a:r>
            <a:r>
              <a:rPr lang="en-US" dirty="0" smtClean="0">
                <a:solidFill>
                  <a:schemeClr val="bg1">
                    <a:lumMod val="50000"/>
                  </a:schemeClr>
                </a:solidFill>
              </a:rPr>
              <a:t>24 noiseless </a:t>
            </a:r>
            <a:r>
              <a:rPr lang="en-US" dirty="0" err="1" smtClean="0">
                <a:solidFill>
                  <a:schemeClr val="bg1">
                    <a:lumMod val="50000"/>
                  </a:schemeClr>
                </a:solidFill>
              </a:rPr>
              <a:t>fcts</a:t>
            </a:r>
            <a:r>
              <a:rPr lang="en-US" dirty="0" smtClean="0">
                <a:solidFill>
                  <a:schemeClr val="bg1">
                    <a:lumMod val="50000"/>
                  </a:schemeClr>
                </a:solidFill>
              </a:rPr>
              <a:t>		140+ </a:t>
            </a:r>
            <a:r>
              <a:rPr lang="en-US" dirty="0" err="1" smtClean="0">
                <a:solidFill>
                  <a:schemeClr val="bg1">
                    <a:lumMod val="50000"/>
                  </a:schemeClr>
                </a:solidFill>
              </a:rPr>
              <a:t>algo</a:t>
            </a:r>
            <a:r>
              <a:rPr lang="en-US" dirty="0" smtClean="0">
                <a:solidFill>
                  <a:schemeClr val="bg1">
                    <a:lumMod val="50000"/>
                  </a:schemeClr>
                </a:solidFill>
              </a:rPr>
              <a:t> data sets</a:t>
            </a:r>
          </a:p>
          <a:p>
            <a:pPr>
              <a:tabLst>
                <a:tab pos="2520000" algn="l"/>
                <a:tab pos="2880000" algn="l"/>
                <a:tab pos="3600000" algn="l"/>
                <a:tab pos="4320000" algn="l"/>
                <a:tab pos="5040000" algn="l"/>
                <a:tab pos="5760000" algn="l"/>
                <a:tab pos="6480000" algn="l"/>
                <a:tab pos="7200000" algn="l"/>
                <a:tab pos="7920000" algn="l"/>
              </a:tabLst>
            </a:pPr>
            <a:r>
              <a:rPr lang="en-US" dirty="0" err="1" smtClean="0"/>
              <a:t>bbob</a:t>
            </a:r>
            <a:r>
              <a:rPr lang="en-US" dirty="0" smtClean="0"/>
              <a:t>-noisy	</a:t>
            </a:r>
            <a:r>
              <a:rPr lang="en-US" dirty="0" smtClean="0">
                <a:solidFill>
                  <a:schemeClr val="bg1">
                    <a:lumMod val="50000"/>
                  </a:schemeClr>
                </a:solidFill>
              </a:rPr>
              <a:t>30 noisy </a:t>
            </a:r>
            <a:r>
              <a:rPr lang="en-US" dirty="0" err="1" smtClean="0">
                <a:solidFill>
                  <a:schemeClr val="bg1">
                    <a:lumMod val="50000"/>
                  </a:schemeClr>
                </a:solidFill>
              </a:rPr>
              <a:t>fcts</a:t>
            </a:r>
            <a:r>
              <a:rPr lang="en-US" dirty="0" smtClean="0">
                <a:solidFill>
                  <a:schemeClr val="bg1">
                    <a:lumMod val="50000"/>
                  </a:schemeClr>
                </a:solidFill>
              </a:rPr>
              <a:t>			40+ </a:t>
            </a:r>
            <a:r>
              <a:rPr lang="en-US" dirty="0" err="1" smtClean="0">
                <a:solidFill>
                  <a:schemeClr val="bg1">
                    <a:lumMod val="50000"/>
                  </a:schemeClr>
                </a:solidFill>
              </a:rPr>
              <a:t>algo</a:t>
            </a:r>
            <a:r>
              <a:rPr lang="en-US" dirty="0" smtClean="0">
                <a:solidFill>
                  <a:schemeClr val="bg1">
                    <a:lumMod val="50000"/>
                  </a:schemeClr>
                </a:solidFill>
              </a:rPr>
              <a:t> data sets</a:t>
            </a:r>
          </a:p>
          <a:p>
            <a:pPr>
              <a:tabLst>
                <a:tab pos="2520000" algn="l"/>
                <a:tab pos="2880000" algn="l"/>
                <a:tab pos="3600000" algn="l"/>
                <a:tab pos="4320000" algn="l"/>
                <a:tab pos="5040000" algn="l"/>
                <a:tab pos="5760000" algn="l"/>
                <a:tab pos="6480000" algn="l"/>
                <a:tab pos="7200000" algn="l"/>
                <a:tab pos="7920000" algn="l"/>
              </a:tabLst>
            </a:pPr>
            <a:r>
              <a:rPr lang="en-US" dirty="0" err="1" smtClean="0"/>
              <a:t>bbob-biobj</a:t>
            </a:r>
            <a:r>
              <a:rPr lang="en-US" dirty="0" smtClean="0"/>
              <a:t>	</a:t>
            </a:r>
            <a:r>
              <a:rPr lang="en-US" dirty="0" smtClean="0">
                <a:solidFill>
                  <a:schemeClr val="bg1">
                    <a:lumMod val="50000"/>
                  </a:schemeClr>
                </a:solidFill>
              </a:rPr>
              <a:t>55 bi-objective </a:t>
            </a:r>
            <a:r>
              <a:rPr lang="en-US" dirty="0" err="1" smtClean="0">
                <a:solidFill>
                  <a:schemeClr val="bg1">
                    <a:lumMod val="50000"/>
                  </a:schemeClr>
                </a:solidFill>
              </a:rPr>
              <a:t>fcts</a:t>
            </a:r>
            <a:r>
              <a:rPr lang="en-US" dirty="0" smtClean="0">
                <a:solidFill>
                  <a:schemeClr val="bg1">
                    <a:lumMod val="50000"/>
                  </a:schemeClr>
                </a:solidFill>
              </a:rPr>
              <a:t>	             in 2016</a:t>
            </a:r>
          </a:p>
          <a:p>
            <a:endParaRPr lang="en-US" sz="1000" dirty="0"/>
          </a:p>
          <a:p>
            <a:pPr marL="0" indent="0">
              <a:buNone/>
            </a:pPr>
            <a:r>
              <a:rPr lang="en-US" b="1" dirty="0" smtClean="0">
                <a:solidFill>
                  <a:srgbClr val="ED192E"/>
                </a:solidFill>
              </a:rPr>
              <a:t>Under development:</a:t>
            </a:r>
          </a:p>
          <a:p>
            <a:r>
              <a:rPr lang="en-US" dirty="0" smtClean="0"/>
              <a:t>large-scale versions</a:t>
            </a:r>
          </a:p>
          <a:p>
            <a:r>
              <a:rPr lang="en-US" dirty="0" smtClean="0"/>
              <a:t>linearly constrained test suite</a:t>
            </a:r>
          </a:p>
          <a:p>
            <a:endParaRPr lang="en-US" sz="1000" dirty="0"/>
          </a:p>
          <a:p>
            <a:pPr marL="0" indent="0">
              <a:buNone/>
            </a:pPr>
            <a:r>
              <a:rPr lang="en-US" b="1" dirty="0" smtClean="0">
                <a:solidFill>
                  <a:srgbClr val="ED192E"/>
                </a:solidFill>
              </a:rPr>
              <a:t>Long-term goals:</a:t>
            </a:r>
          </a:p>
          <a:p>
            <a:r>
              <a:rPr lang="en-US" dirty="0" smtClean="0"/>
              <a:t>combining difficulties</a:t>
            </a:r>
          </a:p>
          <a:p>
            <a:r>
              <a:rPr lang="en-US" dirty="0" smtClean="0"/>
              <a:t>almost real-world problems</a:t>
            </a:r>
          </a:p>
          <a:p>
            <a:r>
              <a:rPr lang="en-US" dirty="0" smtClean="0"/>
              <a:t>real-world problems</a:t>
            </a:r>
            <a:endParaRPr lang="fr-FR" dirty="0"/>
          </a:p>
        </p:txBody>
      </p:sp>
      <p:sp>
        <p:nvSpPr>
          <p:cNvPr id="4" name="Explosion 1 3"/>
          <p:cNvSpPr/>
          <p:nvPr/>
        </p:nvSpPr>
        <p:spPr>
          <a:xfrm>
            <a:off x="6026726" y="1974273"/>
            <a:ext cx="1080655" cy="665018"/>
          </a:xfrm>
          <a:prstGeom prst="irregularSeal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smtClean="0"/>
              <a:t>new</a:t>
            </a:r>
            <a:endParaRPr lang="fr-FR" b="1" dirty="0"/>
          </a:p>
        </p:txBody>
      </p:sp>
    </p:spTree>
    <p:extLst>
      <p:ext uri="{BB962C8B-B14F-4D97-AF65-F5344CB8AC3E}">
        <p14:creationId xmlns:p14="http://schemas.microsoft.com/office/powerpoint/2010/main" val="41962781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275356" y="1517073"/>
            <a:ext cx="8868644" cy="5448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endParaRPr lang="en-GB" sz="1000" dirty="0" smtClean="0"/>
          </a:p>
          <a:p>
            <a:pPr marL="0" lvl="0" indent="0">
              <a:buNone/>
            </a:pPr>
            <a:r>
              <a:rPr lang="en-GB" dirty="0" smtClean="0"/>
              <a:t>Meaningful </a:t>
            </a:r>
            <a:r>
              <a:rPr lang="en-GB" dirty="0">
                <a:solidFill>
                  <a:srgbClr val="ED192E"/>
                </a:solidFill>
              </a:rPr>
              <a:t>quantitative </a:t>
            </a:r>
            <a:r>
              <a:rPr lang="en-GB" dirty="0" smtClean="0">
                <a:solidFill>
                  <a:srgbClr val="ED192E"/>
                </a:solidFill>
              </a:rPr>
              <a:t>measure</a:t>
            </a:r>
            <a:endParaRPr lang="en-GB" dirty="0" smtClean="0"/>
          </a:p>
          <a:p>
            <a:pPr lvl="1">
              <a:buClr>
                <a:schemeClr val="tx1"/>
              </a:buClr>
            </a:pPr>
            <a:r>
              <a:rPr lang="en-GB" dirty="0" smtClean="0">
                <a:solidFill>
                  <a:srgbClr val="ED192E"/>
                </a:solidFill>
                <a:cs typeface="Arial" pitchFamily="18"/>
              </a:rPr>
              <a:t>quantitative</a:t>
            </a:r>
            <a:r>
              <a:rPr lang="en-GB" dirty="0" smtClean="0">
                <a:solidFill>
                  <a:srgbClr val="ED192E"/>
                </a:solidFill>
              </a:rPr>
              <a:t> </a:t>
            </a:r>
            <a:r>
              <a:rPr lang="en-GB" dirty="0" smtClean="0">
                <a:solidFill>
                  <a:srgbClr val="000000"/>
                </a:solidFill>
              </a:rPr>
              <a:t>on the ratio scale (highest possible)</a:t>
            </a:r>
          </a:p>
          <a:p>
            <a:pPr marL="457200" lvl="1" indent="0" algn="r" hangingPunct="0">
              <a:buNone/>
            </a:pPr>
            <a:r>
              <a:rPr lang="en-GB" dirty="0" smtClean="0">
                <a:solidFill>
                  <a:schemeClr val="accent1"/>
                </a:solidFill>
                <a:cs typeface="Arial" pitchFamily="18"/>
              </a:rPr>
              <a:t>"</a:t>
            </a:r>
            <a:r>
              <a:rPr lang="en-GB" dirty="0" err="1">
                <a:solidFill>
                  <a:schemeClr val="accent1"/>
                </a:solidFill>
                <a:cs typeface="Arial" pitchFamily="18"/>
              </a:rPr>
              <a:t>algo</a:t>
            </a:r>
            <a:r>
              <a:rPr lang="en-GB" dirty="0">
                <a:solidFill>
                  <a:schemeClr val="accent1"/>
                </a:solidFill>
                <a:cs typeface="Arial" pitchFamily="18"/>
              </a:rPr>
              <a:t> A is two </a:t>
            </a:r>
            <a:r>
              <a:rPr lang="en-GB" i="1" dirty="0">
                <a:solidFill>
                  <a:schemeClr val="accent1"/>
                </a:solidFill>
                <a:cs typeface="Arial" pitchFamily="18"/>
              </a:rPr>
              <a:t>times</a:t>
            </a:r>
            <a:r>
              <a:rPr lang="en-GB" dirty="0">
                <a:solidFill>
                  <a:schemeClr val="accent1"/>
                </a:solidFill>
                <a:cs typeface="Arial" pitchFamily="18"/>
              </a:rPr>
              <a:t> better than </a:t>
            </a:r>
            <a:r>
              <a:rPr lang="en-GB" dirty="0" err="1">
                <a:solidFill>
                  <a:schemeClr val="accent1"/>
                </a:solidFill>
                <a:cs typeface="Arial" pitchFamily="18"/>
              </a:rPr>
              <a:t>algo</a:t>
            </a:r>
            <a:r>
              <a:rPr lang="en-GB" dirty="0">
                <a:solidFill>
                  <a:schemeClr val="accent1"/>
                </a:solidFill>
                <a:cs typeface="Arial" pitchFamily="18"/>
              </a:rPr>
              <a:t> B" is a meaningful </a:t>
            </a:r>
            <a:r>
              <a:rPr lang="en-GB" dirty="0" smtClean="0">
                <a:solidFill>
                  <a:schemeClr val="accent1"/>
                </a:solidFill>
                <a:cs typeface="Arial" pitchFamily="18"/>
              </a:rPr>
              <a:t>statement</a:t>
            </a:r>
            <a:endParaRPr lang="en-GB" sz="2800" dirty="0">
              <a:solidFill>
                <a:schemeClr val="accent1"/>
              </a:solidFill>
              <a:cs typeface="Arial" pitchFamily="18"/>
            </a:endParaRPr>
          </a:p>
          <a:p>
            <a:pPr lvl="1"/>
            <a:r>
              <a:rPr lang="en-GB" dirty="0">
                <a:solidFill>
                  <a:srgbClr val="000000"/>
                </a:solidFill>
                <a:cs typeface="Arial" pitchFamily="18"/>
              </a:rPr>
              <a:t>assume a wide range of values </a:t>
            </a:r>
          </a:p>
          <a:p>
            <a:pPr lvl="1">
              <a:buClr>
                <a:schemeClr val="tx1"/>
              </a:buClr>
            </a:pPr>
            <a:r>
              <a:rPr lang="en-GB" dirty="0">
                <a:solidFill>
                  <a:srgbClr val="ED192E"/>
                </a:solidFill>
                <a:cs typeface="Arial" pitchFamily="18"/>
              </a:rPr>
              <a:t>meaningful</a:t>
            </a:r>
            <a:r>
              <a:rPr lang="en-GB" dirty="0">
                <a:solidFill>
                  <a:srgbClr val="ED192E"/>
                </a:solidFill>
              </a:rPr>
              <a:t> (interpretable) </a:t>
            </a:r>
            <a:r>
              <a:rPr lang="en-GB" dirty="0">
                <a:solidFill>
                  <a:srgbClr val="000000"/>
                </a:solidFill>
              </a:rPr>
              <a:t>with regard to the real world</a:t>
            </a:r>
          </a:p>
          <a:p>
            <a:pPr lvl="0" algn="r">
              <a:buNone/>
            </a:pPr>
            <a:r>
              <a:rPr lang="en-GB" sz="2540" dirty="0">
                <a:solidFill>
                  <a:srgbClr val="DC2300"/>
                </a:solidFill>
                <a:cs typeface="Arial" pitchFamily="18"/>
              </a:rPr>
              <a:t> </a:t>
            </a:r>
            <a:r>
              <a:rPr lang="en-GB" sz="2400" dirty="0">
                <a:solidFill>
                  <a:schemeClr val="accent1"/>
                </a:solidFill>
                <a:cs typeface="Arial" pitchFamily="18"/>
              </a:rPr>
              <a:t>possible to transfer from benchmarking to real </a:t>
            </a:r>
            <a:r>
              <a:rPr lang="en-GB" sz="2400" dirty="0" smtClean="0">
                <a:solidFill>
                  <a:schemeClr val="accent1"/>
                </a:solidFill>
                <a:cs typeface="Arial" pitchFamily="18"/>
              </a:rPr>
              <a:t>world</a:t>
            </a:r>
            <a:endParaRPr lang="en-GB" sz="2400" dirty="0">
              <a:solidFill>
                <a:schemeClr val="accent1"/>
              </a:solidFill>
              <a:cs typeface="Arial" pitchFamily="18"/>
            </a:endParaRPr>
          </a:p>
        </p:txBody>
      </p:sp>
      <p:sp>
        <p:nvSpPr>
          <p:cNvPr id="5"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How Do We Measure Performance?</a:t>
            </a:r>
            <a:endParaRPr lang="fr-FR" b="1" dirty="0">
              <a:solidFill>
                <a:srgbClr val="ED192E"/>
              </a:solidFill>
              <a:latin typeface="+mn-lt"/>
            </a:endParaRPr>
          </a:p>
        </p:txBody>
      </p:sp>
    </p:spTree>
    <p:extLst>
      <p:ext uri="{BB962C8B-B14F-4D97-AF65-F5344CB8AC3E}">
        <p14:creationId xmlns:p14="http://schemas.microsoft.com/office/powerpoint/2010/main" val="20797705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275356" y="1517073"/>
            <a:ext cx="8868644" cy="5448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None/>
            </a:pPr>
            <a:endParaRPr lang="en-GB" sz="2540" dirty="0" smtClean="0">
              <a:solidFill>
                <a:schemeClr val="accent1"/>
              </a:solidFill>
              <a:cs typeface="Arial" pitchFamily="18"/>
            </a:endParaRPr>
          </a:p>
          <a:p>
            <a:pPr lvl="0" algn="just">
              <a:buNone/>
            </a:pPr>
            <a:endParaRPr lang="en-GB" sz="2540" dirty="0">
              <a:solidFill>
                <a:schemeClr val="accent1"/>
              </a:solidFill>
              <a:cs typeface="Arial" pitchFamily="18"/>
            </a:endParaRPr>
          </a:p>
          <a:p>
            <a:pPr lvl="0" algn="ctr">
              <a:buNone/>
            </a:pPr>
            <a:r>
              <a:rPr lang="en-GB" sz="3000" dirty="0">
                <a:solidFill>
                  <a:srgbClr val="ED192E"/>
                </a:solidFill>
                <a:cs typeface="Arial" pitchFamily="18"/>
              </a:rPr>
              <a:t>runtime</a:t>
            </a:r>
            <a:r>
              <a:rPr lang="en-GB" sz="3000" dirty="0">
                <a:solidFill>
                  <a:schemeClr val="accent1"/>
                </a:solidFill>
                <a:cs typeface="Arial" pitchFamily="18"/>
              </a:rPr>
              <a:t> </a:t>
            </a:r>
            <a:r>
              <a:rPr lang="en-GB" sz="3000" dirty="0">
                <a:solidFill>
                  <a:srgbClr val="000000"/>
                </a:solidFill>
                <a:cs typeface="Arial" pitchFamily="18"/>
              </a:rPr>
              <a:t>or </a:t>
            </a:r>
            <a:r>
              <a:rPr lang="en-GB" sz="3000" dirty="0">
                <a:solidFill>
                  <a:srgbClr val="ED192E"/>
                </a:solidFill>
                <a:cs typeface="Arial" pitchFamily="18"/>
              </a:rPr>
              <a:t>first hitting time </a:t>
            </a:r>
            <a:r>
              <a:rPr lang="en-GB" sz="3000" dirty="0" smtClean="0">
                <a:solidFill>
                  <a:srgbClr val="000000"/>
                </a:solidFill>
                <a:cs typeface="Arial" pitchFamily="18"/>
              </a:rPr>
              <a:t>is </a:t>
            </a:r>
            <a:r>
              <a:rPr lang="en-GB" sz="3000" dirty="0">
                <a:solidFill>
                  <a:srgbClr val="000000"/>
                </a:solidFill>
                <a:cs typeface="Arial" pitchFamily="18"/>
              </a:rPr>
              <a:t>the prime </a:t>
            </a:r>
            <a:r>
              <a:rPr lang="en-GB" sz="3000" dirty="0" smtClean="0">
                <a:solidFill>
                  <a:srgbClr val="000000"/>
                </a:solidFill>
                <a:cs typeface="Arial" pitchFamily="18"/>
              </a:rPr>
              <a:t>candidate</a:t>
            </a:r>
            <a:br>
              <a:rPr lang="en-GB" sz="3000" dirty="0" smtClean="0">
                <a:solidFill>
                  <a:srgbClr val="000000"/>
                </a:solidFill>
                <a:cs typeface="Arial" pitchFamily="18"/>
              </a:rPr>
            </a:br>
            <a:r>
              <a:rPr lang="en-GB" sz="3000" dirty="0" smtClean="0">
                <a:solidFill>
                  <a:srgbClr val="000000"/>
                </a:solidFill>
                <a:cs typeface="Arial" pitchFamily="18"/>
              </a:rPr>
              <a:t>(we </a:t>
            </a:r>
            <a:r>
              <a:rPr lang="en-GB" sz="3000" dirty="0">
                <a:solidFill>
                  <a:srgbClr val="000000"/>
                </a:solidFill>
                <a:cs typeface="Arial" pitchFamily="18"/>
              </a:rPr>
              <a:t>don't have many choices anyway)</a:t>
            </a:r>
          </a:p>
        </p:txBody>
      </p:sp>
    </p:spTree>
    <p:extLst>
      <p:ext uri="{BB962C8B-B14F-4D97-AF65-F5344CB8AC3E}">
        <p14:creationId xmlns:p14="http://schemas.microsoft.com/office/powerpoint/2010/main" val="37870220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275356" y="1517073"/>
            <a:ext cx="8868644" cy="5448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smtClean="0">
                <a:solidFill>
                  <a:srgbClr val="ED192E"/>
                </a:solidFill>
              </a:rPr>
              <a:t>Two objectives:</a:t>
            </a:r>
          </a:p>
          <a:p>
            <a:endParaRPr lang="en-GB" sz="2400" dirty="0"/>
          </a:p>
          <a:p>
            <a:r>
              <a:rPr lang="en-GB" dirty="0" smtClean="0"/>
              <a:t>Find </a:t>
            </a:r>
            <a:r>
              <a:rPr lang="en-GB" dirty="0"/>
              <a:t>solution with small(</a:t>
            </a:r>
            <a:r>
              <a:rPr lang="en-GB" dirty="0" err="1"/>
              <a:t>est</a:t>
            </a:r>
            <a:r>
              <a:rPr lang="en-GB" dirty="0"/>
              <a:t> possible) </a:t>
            </a:r>
            <a:r>
              <a:rPr lang="en-GB" dirty="0">
                <a:solidFill>
                  <a:srgbClr val="ED192E"/>
                </a:solidFill>
              </a:rPr>
              <a:t>function value</a:t>
            </a:r>
            <a:r>
              <a:rPr lang="en-GB" dirty="0">
                <a:solidFill>
                  <a:srgbClr val="FF0000"/>
                </a:solidFill>
              </a:rPr>
              <a:t/>
            </a:r>
            <a:br>
              <a:rPr lang="en-GB" dirty="0">
                <a:solidFill>
                  <a:srgbClr val="FF0000"/>
                </a:solidFill>
              </a:rPr>
            </a:br>
            <a:endParaRPr lang="en-GB" sz="2400" dirty="0">
              <a:solidFill>
                <a:srgbClr val="FF0000"/>
              </a:solidFill>
            </a:endParaRPr>
          </a:p>
          <a:p>
            <a:r>
              <a:rPr lang="en-GB" dirty="0"/>
              <a:t>With the least possible </a:t>
            </a:r>
            <a:r>
              <a:rPr lang="en-GB" dirty="0">
                <a:solidFill>
                  <a:srgbClr val="ED192E"/>
                </a:solidFill>
              </a:rPr>
              <a:t>search costs </a:t>
            </a:r>
            <a:r>
              <a:rPr lang="en-GB" dirty="0"/>
              <a:t>(number of function evaluations)</a:t>
            </a:r>
            <a:br>
              <a:rPr lang="en-GB" dirty="0"/>
            </a:br>
            <a:endParaRPr lang="en-GB" dirty="0" smtClean="0"/>
          </a:p>
          <a:p>
            <a:endParaRPr lang="en-GB" dirty="0"/>
          </a:p>
          <a:p>
            <a:pPr marL="0" indent="0">
              <a:buNone/>
            </a:pPr>
            <a:r>
              <a:rPr lang="en-GB" dirty="0"/>
              <a:t>For measuring performance: fix one and measure the other</a:t>
            </a:r>
          </a:p>
        </p:txBody>
      </p:sp>
      <p:sp>
        <p:nvSpPr>
          <p:cNvPr id="5"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How Do We Measure Performance?</a:t>
            </a:r>
            <a:endParaRPr lang="fr-FR" b="1" dirty="0">
              <a:solidFill>
                <a:srgbClr val="ED192E"/>
              </a:solidFill>
              <a:latin typeface="+mn-lt"/>
            </a:endParaRPr>
          </a:p>
        </p:txBody>
      </p:sp>
    </p:spTree>
    <p:extLst>
      <p:ext uri="{BB962C8B-B14F-4D97-AF65-F5344CB8AC3E}">
        <p14:creationId xmlns:p14="http://schemas.microsoft.com/office/powerpoint/2010/main" val="21670016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296138" y="997525"/>
            <a:ext cx="8868644" cy="5448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None/>
            </a:pPr>
            <a:r>
              <a:rPr lang="en-GB" dirty="0" smtClean="0">
                <a:solidFill>
                  <a:srgbClr val="ED192E"/>
                </a:solidFill>
              </a:rPr>
              <a:t>convergence </a:t>
            </a:r>
            <a:r>
              <a:rPr lang="en-GB" dirty="0">
                <a:solidFill>
                  <a:srgbClr val="ED192E"/>
                </a:solidFill>
              </a:rPr>
              <a:t>graphs </a:t>
            </a:r>
            <a:r>
              <a:rPr lang="en-GB" dirty="0"/>
              <a:t>is all we have to start </a:t>
            </a:r>
            <a:r>
              <a:rPr lang="en-GB" dirty="0" smtClean="0"/>
              <a:t>with...</a:t>
            </a:r>
            <a:r>
              <a:rPr lang="en-GB" dirty="0"/>
              <a:t/>
            </a:r>
            <a:br>
              <a:rPr lang="en-GB" dirty="0"/>
            </a:br>
            <a:endParaRPr lang="en-GB" dirty="0"/>
          </a:p>
        </p:txBody>
      </p:sp>
      <p:sp>
        <p:nvSpPr>
          <p:cNvPr id="5"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Measuring Performance Empirically</a:t>
            </a:r>
            <a:endParaRPr lang="fr-FR" b="1" dirty="0">
              <a:solidFill>
                <a:srgbClr val="ED192E"/>
              </a:solidFill>
              <a:latin typeface="+mn-lt"/>
            </a:endParaRPr>
          </a:p>
        </p:txBody>
      </p:sp>
      <p:pic>
        <p:nvPicPr>
          <p:cNvPr id="6" name="Image 3"/>
          <p:cNvPicPr>
            <a:picLocks noChangeAspect="1"/>
          </p:cNvPicPr>
          <p:nvPr/>
        </p:nvPicPr>
        <p:blipFill>
          <a:blip r:embed="rId2" cstate="print">
            <a:alphaModFix/>
            <a:lum/>
          </a:blip>
          <a:stretch>
            <a:fillRect/>
          </a:stretch>
        </p:blipFill>
        <p:spPr>
          <a:xfrm>
            <a:off x="1161216" y="1445676"/>
            <a:ext cx="6718464" cy="4844060"/>
          </a:xfrm>
          <a:prstGeom prst="rect">
            <a:avLst/>
          </a:prstGeom>
          <a:noFill/>
          <a:ln>
            <a:noFill/>
          </a:ln>
        </p:spPr>
      </p:pic>
      <p:sp>
        <p:nvSpPr>
          <p:cNvPr id="7" name="ZoneTexte 12"/>
          <p:cNvSpPr txBox="1"/>
          <p:nvPr/>
        </p:nvSpPr>
        <p:spPr>
          <a:xfrm>
            <a:off x="4594738" y="5851781"/>
            <a:ext cx="660444" cy="385010"/>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8" name="Espace réservé du texte 2"/>
          <p:cNvSpPr txBox="1">
            <a:spLocks/>
          </p:cNvSpPr>
          <p:nvPr/>
        </p:nvSpPr>
        <p:spPr>
          <a:xfrm rot="5400000">
            <a:off x="-1620091" y="3669869"/>
            <a:ext cx="4709329" cy="424517"/>
          </a:xfrm>
          <a:prstGeom prst="rect">
            <a:avLst/>
          </a:prstGeom>
        </p:spPr>
        <p:txBody>
          <a:bodyPr vert="horz" lIns="91440" tIns="45720" rIns="91440" bIns="45720" rtlCol="0">
            <a:no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DejaVu Sans" pitchFamily="2"/>
                <a:cs typeface="DejaVu Sans" pitchFamily="2"/>
              </a:defRPr>
            </a:defPPr>
            <a:lvl1pPr marL="432000" lvl="0" indent="-324000" algn="l" defTabSz="914400" rtl="0" eaLnBrk="1" latinLnBrk="0" hangingPunct="1">
              <a:lnSpc>
                <a:spcPct val="90000"/>
              </a:lnSpc>
              <a:spcBef>
                <a:spcPts val="0"/>
              </a:spcBef>
              <a:spcAft>
                <a:spcPts val="1417"/>
              </a:spcAft>
              <a:buSzPct val="45000"/>
              <a:buFont typeface="StarSymbol"/>
              <a:buChar char="●"/>
              <a:defRPr lang="en-GB" sz="3200" b="0" i="0" u="none" strike="noStrike" kern="1200">
                <a:ln>
                  <a:noFill/>
                </a:ln>
                <a:solidFill>
                  <a:schemeClr val="tx1"/>
                </a:solidFill>
                <a:latin typeface="Arial" pitchFamily="18"/>
                <a:ea typeface="DejaVu Sans" pitchFamily="2"/>
                <a:cs typeface="DejaVu Sans" pitchFamily="2"/>
              </a:defRPr>
            </a:lvl1pPr>
            <a:lvl2pPr marL="864000" lvl="1" indent="-324000" algn="l" defTabSz="914400" rtl="0" eaLnBrk="1" latinLnBrk="0" hangingPunct="1">
              <a:lnSpc>
                <a:spcPct val="90000"/>
              </a:lnSpc>
              <a:spcBef>
                <a:spcPts val="0"/>
              </a:spcBef>
              <a:spcAft>
                <a:spcPts val="1134"/>
              </a:spcAft>
              <a:buSzPct val="45000"/>
              <a:buFont typeface="StarSymbol"/>
              <a:buChar char="●"/>
              <a:defRPr lang="en-GB" sz="2800" b="0" i="0" u="none" strike="noStrike" kern="1200">
                <a:ln>
                  <a:noFill/>
                </a:ln>
                <a:solidFill>
                  <a:schemeClr val="tx1"/>
                </a:solidFill>
                <a:latin typeface="Arial" pitchFamily="18"/>
                <a:ea typeface="DejaVu Sans" pitchFamily="2"/>
                <a:cs typeface="DejaVu Sans" pitchFamily="2"/>
              </a:defRPr>
            </a:lvl2pPr>
            <a:lvl3pPr marL="1295999" lvl="2" indent="-288000" algn="l" defTabSz="914400" rtl="0" eaLnBrk="1" latinLnBrk="0" hangingPunct="1">
              <a:lnSpc>
                <a:spcPct val="90000"/>
              </a:lnSpc>
              <a:spcBef>
                <a:spcPts val="0"/>
              </a:spcBef>
              <a:spcAft>
                <a:spcPts val="850"/>
              </a:spcAft>
              <a:buSzPct val="75000"/>
              <a:buFont typeface="StarSymbol"/>
              <a:buChar char="–"/>
              <a:defRPr lang="en-GB" sz="2400" b="0" i="0" u="none" strike="noStrike" kern="1200">
                <a:ln>
                  <a:noFill/>
                </a:ln>
                <a:solidFill>
                  <a:schemeClr val="tx1"/>
                </a:solidFill>
                <a:latin typeface="Arial" pitchFamily="18"/>
                <a:ea typeface="DejaVu Sans" pitchFamily="2"/>
                <a:cs typeface="DejaVu Sans" pitchFamily="2"/>
              </a:defRPr>
            </a:lvl3pPr>
            <a:lvl4pPr marL="1728000" lvl="3" indent="-216000" algn="l" defTabSz="914400" rtl="0" eaLnBrk="1" latinLnBrk="0" hangingPunct="1">
              <a:lnSpc>
                <a:spcPct val="90000"/>
              </a:lnSpc>
              <a:spcBef>
                <a:spcPts val="0"/>
              </a:spcBef>
              <a:spcAft>
                <a:spcPts val="567"/>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4pPr>
            <a:lvl5pPr marL="2160000" lvl="4" indent="-216000" algn="l" defTabSz="914400" rtl="0" eaLnBrk="1" latinLnBrk="0" hangingPunct="1">
              <a:lnSpc>
                <a:spcPct val="90000"/>
              </a:lnSpc>
              <a:spcBef>
                <a:spcPts val="0"/>
              </a:spcBef>
              <a:spcAft>
                <a:spcPts val="283"/>
              </a:spcAft>
              <a:buSzPct val="7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5pPr>
            <a:lvl6pPr marL="2592000" lvl="5"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6pPr>
            <a:lvl7pPr marL="3024000" lvl="6"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7pPr>
            <a:lvl8pPr marL="3456000" lvl="7"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8pPr>
            <a:lvl9pPr marL="3887999" lvl="8"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9pPr>
          </a:lstStyle>
          <a:p>
            <a:pPr>
              <a:buFont typeface="StarSymbol"/>
              <a:buNone/>
            </a:pPr>
            <a:r>
              <a:rPr lang="fr-FR" sz="2400" smtClean="0"/>
              <a:t>(best achieved) function value</a:t>
            </a:r>
            <a:endParaRPr lang="fr-FR" sz="2400" dirty="0"/>
          </a:p>
        </p:txBody>
      </p:sp>
      <p:sp>
        <p:nvSpPr>
          <p:cNvPr id="9" name="ZoneTexte 4"/>
          <p:cNvSpPr txBox="1"/>
          <p:nvPr/>
        </p:nvSpPr>
        <p:spPr>
          <a:xfrm>
            <a:off x="6598970" y="4688330"/>
            <a:ext cx="164935" cy="323270"/>
          </a:xfrm>
          <a:prstGeom prst="rect">
            <a:avLst/>
          </a:prstGeom>
          <a:solidFill>
            <a:srgbClr val="FFFFFF"/>
          </a:solidFill>
          <a:ln>
            <a:noFill/>
          </a:ln>
        </p:spPr>
        <p:txBody>
          <a:bodyPr vert="horz" wrap="non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0" name="ZoneTexte 5"/>
          <p:cNvSpPr txBox="1"/>
          <p:nvPr/>
        </p:nvSpPr>
        <p:spPr>
          <a:xfrm>
            <a:off x="5341491" y="4229889"/>
            <a:ext cx="2451005" cy="724534"/>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2177" dirty="0">
              <a:solidFill>
                <a:srgbClr val="0000FF"/>
              </a:solidFill>
              <a:latin typeface="Arial" pitchFamily="18"/>
              <a:ea typeface="MS Gothic" pitchFamily="2"/>
              <a:cs typeface="Tahoma" pitchFamily="2"/>
            </a:endParaRPr>
          </a:p>
          <a:p>
            <a:pPr hangingPunct="0">
              <a:buNone/>
            </a:pPr>
            <a:r>
              <a:rPr lang="en-GB" sz="2177" dirty="0">
                <a:solidFill>
                  <a:srgbClr val="0000FF"/>
                </a:solidFill>
                <a:latin typeface="Arial" pitchFamily="18"/>
                <a:ea typeface="MS Gothic" pitchFamily="2"/>
                <a:cs typeface="Tahoma" pitchFamily="2"/>
              </a:rPr>
              <a:t>fixed target</a:t>
            </a:r>
          </a:p>
        </p:txBody>
      </p:sp>
      <p:sp>
        <p:nvSpPr>
          <p:cNvPr id="11" name="ZoneTexte 6"/>
          <p:cNvSpPr txBox="1"/>
          <p:nvPr/>
        </p:nvSpPr>
        <p:spPr>
          <a:xfrm rot="5400000">
            <a:off x="3449120" y="2188167"/>
            <a:ext cx="1724891" cy="403485"/>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GB" sz="2177" dirty="0">
                <a:solidFill>
                  <a:srgbClr val="FF0000"/>
                </a:solidFill>
                <a:latin typeface="Arial" pitchFamily="18"/>
                <a:ea typeface="MS Gothic" pitchFamily="2"/>
                <a:cs typeface="Tahoma" pitchFamily="2"/>
              </a:rPr>
              <a:t>fixed cost</a:t>
            </a:r>
          </a:p>
        </p:txBody>
      </p:sp>
      <p:sp>
        <p:nvSpPr>
          <p:cNvPr id="12" name="Espace réservé du texte 7"/>
          <p:cNvSpPr txBox="1">
            <a:spLocks/>
          </p:cNvSpPr>
          <p:nvPr/>
        </p:nvSpPr>
        <p:spPr>
          <a:xfrm>
            <a:off x="1724889" y="6333820"/>
            <a:ext cx="5663046" cy="424517"/>
          </a:xfrm>
          <a:prstGeom prst="rect">
            <a:avLst/>
          </a:prstGeom>
        </p:spPr>
        <p:txBody>
          <a:bodyPr vert="horz" lIns="91440" tIns="45720" rIns="91440" bIns="45720" rtlCol="0">
            <a:no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DejaVu Sans" pitchFamily="2"/>
                <a:cs typeface="DejaVu Sans" pitchFamily="2"/>
              </a:defRPr>
            </a:defPPr>
            <a:lvl1pPr marL="432000" lvl="0" indent="-324000" algn="l" defTabSz="914400" rtl="0" eaLnBrk="1" latinLnBrk="0" hangingPunct="1">
              <a:lnSpc>
                <a:spcPct val="90000"/>
              </a:lnSpc>
              <a:spcBef>
                <a:spcPts val="0"/>
              </a:spcBef>
              <a:spcAft>
                <a:spcPts val="1417"/>
              </a:spcAft>
              <a:buSzPct val="45000"/>
              <a:buFont typeface="StarSymbol"/>
              <a:buChar char="●"/>
              <a:defRPr lang="en-GB" sz="3200" b="0" i="0" u="none" strike="noStrike" kern="1200">
                <a:ln>
                  <a:noFill/>
                </a:ln>
                <a:solidFill>
                  <a:schemeClr val="tx1"/>
                </a:solidFill>
                <a:latin typeface="Arial" pitchFamily="18"/>
                <a:ea typeface="DejaVu Sans" pitchFamily="2"/>
                <a:cs typeface="DejaVu Sans" pitchFamily="2"/>
              </a:defRPr>
            </a:lvl1pPr>
            <a:lvl2pPr marL="864000" lvl="1" indent="-324000" algn="l" defTabSz="914400" rtl="0" eaLnBrk="1" latinLnBrk="0" hangingPunct="1">
              <a:lnSpc>
                <a:spcPct val="90000"/>
              </a:lnSpc>
              <a:spcBef>
                <a:spcPts val="0"/>
              </a:spcBef>
              <a:spcAft>
                <a:spcPts val="1134"/>
              </a:spcAft>
              <a:buSzPct val="45000"/>
              <a:buFont typeface="StarSymbol"/>
              <a:buChar char="●"/>
              <a:defRPr lang="en-GB" sz="2800" b="0" i="0" u="none" strike="noStrike" kern="1200">
                <a:ln>
                  <a:noFill/>
                </a:ln>
                <a:solidFill>
                  <a:schemeClr val="tx1"/>
                </a:solidFill>
                <a:latin typeface="Arial" pitchFamily="18"/>
                <a:ea typeface="DejaVu Sans" pitchFamily="2"/>
                <a:cs typeface="DejaVu Sans" pitchFamily="2"/>
              </a:defRPr>
            </a:lvl2pPr>
            <a:lvl3pPr marL="1295999" lvl="2" indent="-288000" algn="l" defTabSz="914400" rtl="0" eaLnBrk="1" latinLnBrk="0" hangingPunct="1">
              <a:lnSpc>
                <a:spcPct val="90000"/>
              </a:lnSpc>
              <a:spcBef>
                <a:spcPts val="0"/>
              </a:spcBef>
              <a:spcAft>
                <a:spcPts val="850"/>
              </a:spcAft>
              <a:buSzPct val="75000"/>
              <a:buFont typeface="StarSymbol"/>
              <a:buChar char="–"/>
              <a:defRPr lang="en-GB" sz="2400" b="0" i="0" u="none" strike="noStrike" kern="1200">
                <a:ln>
                  <a:noFill/>
                </a:ln>
                <a:solidFill>
                  <a:schemeClr val="tx1"/>
                </a:solidFill>
                <a:latin typeface="Arial" pitchFamily="18"/>
                <a:ea typeface="DejaVu Sans" pitchFamily="2"/>
                <a:cs typeface="DejaVu Sans" pitchFamily="2"/>
              </a:defRPr>
            </a:lvl3pPr>
            <a:lvl4pPr marL="1728000" lvl="3" indent="-216000" algn="l" defTabSz="914400" rtl="0" eaLnBrk="1" latinLnBrk="0" hangingPunct="1">
              <a:lnSpc>
                <a:spcPct val="90000"/>
              </a:lnSpc>
              <a:spcBef>
                <a:spcPts val="0"/>
              </a:spcBef>
              <a:spcAft>
                <a:spcPts val="567"/>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4pPr>
            <a:lvl5pPr marL="2160000" lvl="4" indent="-216000" algn="l" defTabSz="914400" rtl="0" eaLnBrk="1" latinLnBrk="0" hangingPunct="1">
              <a:lnSpc>
                <a:spcPct val="90000"/>
              </a:lnSpc>
              <a:spcBef>
                <a:spcPts val="0"/>
              </a:spcBef>
              <a:spcAft>
                <a:spcPts val="283"/>
              </a:spcAft>
              <a:buSzPct val="7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5pPr>
            <a:lvl6pPr marL="2592000" lvl="5"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6pPr>
            <a:lvl7pPr marL="3024000" lvl="6"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7pPr>
            <a:lvl8pPr marL="3456000" lvl="7"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8pPr>
            <a:lvl9pPr marL="3887999" lvl="8"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9pPr>
          </a:lstStyle>
          <a:p>
            <a:pPr>
              <a:buFont typeface="StarSymbol"/>
              <a:buNone/>
            </a:pPr>
            <a:r>
              <a:rPr lang="en-US" sz="2400" smtClean="0"/>
              <a:t>number of function evaluations (time)</a:t>
            </a:r>
            <a:endParaRPr lang="en-US" sz="2400" dirty="0"/>
          </a:p>
        </p:txBody>
      </p:sp>
      <p:sp>
        <p:nvSpPr>
          <p:cNvPr id="13" name="ZoneTexte 8"/>
          <p:cNvSpPr txBox="1"/>
          <p:nvPr/>
        </p:nvSpPr>
        <p:spPr>
          <a:xfrm>
            <a:off x="5209798" y="4035554"/>
            <a:ext cx="164935" cy="323270"/>
          </a:xfrm>
          <a:prstGeom prst="rect">
            <a:avLst/>
          </a:prstGeom>
          <a:solidFill>
            <a:srgbClr val="FFFFFF"/>
          </a:solidFill>
          <a:ln>
            <a:noFill/>
          </a:ln>
        </p:spPr>
        <p:txBody>
          <a:bodyPr vert="horz" wrap="non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4" name="Forme libre 9"/>
          <p:cNvSpPr/>
          <p:nvPr/>
        </p:nvSpPr>
        <p:spPr>
          <a:xfrm rot="3375000">
            <a:off x="5589765" y="3409471"/>
            <a:ext cx="1890731" cy="1934163"/>
          </a:xfrm>
          <a:custGeom>
            <a:avLst/>
            <a:gdLst/>
            <a:ahLst/>
            <a:cxnLst>
              <a:cxn ang="3cd4">
                <a:pos x="hc" y="t"/>
              </a:cxn>
              <a:cxn ang="cd2">
                <a:pos x="l" y="vc"/>
              </a:cxn>
              <a:cxn ang="cd4">
                <a:pos x="hc" y="b"/>
              </a:cxn>
              <a:cxn ang="0">
                <a:pos x="r" y="vc"/>
              </a:cxn>
            </a:cxnLst>
            <a:rect l="l" t="t" r="r" b="b"/>
            <a:pathLst>
              <a:path w="5791" h="5924">
                <a:moveTo>
                  <a:pt x="0" y="5924"/>
                </a:moveTo>
                <a:cubicBezTo>
                  <a:pt x="589" y="5878"/>
                  <a:pt x="1732" y="4274"/>
                  <a:pt x="2433" y="3826"/>
                </a:cubicBezTo>
                <a:cubicBezTo>
                  <a:pt x="2949" y="3140"/>
                  <a:pt x="3453" y="2458"/>
                  <a:pt x="3887" y="2164"/>
                </a:cubicBezTo>
                <a:cubicBezTo>
                  <a:pt x="4334" y="1861"/>
                  <a:pt x="5434" y="620"/>
                  <a:pt x="5791" y="0"/>
                </a:cubicBezTo>
              </a:path>
            </a:pathLst>
          </a:custGeom>
          <a:noFill/>
          <a:ln w="27360">
            <a:solidFill>
              <a:srgbClr val="000000"/>
            </a:solidFill>
            <a:prstDash val="solid"/>
          </a:ln>
        </p:spPr>
        <p:txBody>
          <a:bodyPr vert="horz" wrap="none" lIns="85556" tIns="44738" rIns="85556" bIns="44738"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5" name="ZoneTexte 10"/>
          <p:cNvSpPr txBox="1"/>
          <p:nvPr/>
        </p:nvSpPr>
        <p:spPr>
          <a:xfrm>
            <a:off x="4226227" y="5371035"/>
            <a:ext cx="287084" cy="366936"/>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6" name="Forme libre 11"/>
          <p:cNvSpPr/>
          <p:nvPr/>
        </p:nvSpPr>
        <p:spPr>
          <a:xfrm rot="3653400">
            <a:off x="3914323" y="5763229"/>
            <a:ext cx="761516" cy="215197"/>
          </a:xfrm>
          <a:custGeom>
            <a:avLst/>
            <a:gdLst/>
            <a:ahLst/>
            <a:cxnLst>
              <a:cxn ang="3cd4">
                <a:pos x="hc" y="t"/>
              </a:cxn>
              <a:cxn ang="cd2">
                <a:pos x="l" y="vc"/>
              </a:cxn>
              <a:cxn ang="cd4">
                <a:pos x="hc" y="b"/>
              </a:cxn>
              <a:cxn ang="0">
                <a:pos x="r" y="vc"/>
              </a:cxn>
            </a:cxnLst>
            <a:rect l="l" t="t" r="r" b="b"/>
            <a:pathLst>
              <a:path w="2333" h="660">
                <a:moveTo>
                  <a:pt x="0" y="12"/>
                </a:moveTo>
                <a:cubicBezTo>
                  <a:pt x="221" y="-40"/>
                  <a:pt x="399" y="92"/>
                  <a:pt x="619" y="109"/>
                </a:cubicBezTo>
                <a:cubicBezTo>
                  <a:pt x="834" y="126"/>
                  <a:pt x="1057" y="143"/>
                  <a:pt x="1252" y="261"/>
                </a:cubicBezTo>
                <a:cubicBezTo>
                  <a:pt x="1423" y="364"/>
                  <a:pt x="1626" y="395"/>
                  <a:pt x="1815" y="462"/>
                </a:cubicBezTo>
                <a:lnTo>
                  <a:pt x="2022" y="531"/>
                </a:lnTo>
                <a:lnTo>
                  <a:pt x="2212" y="592"/>
                </a:lnTo>
                <a:lnTo>
                  <a:pt x="2333" y="660"/>
                </a:lnTo>
              </a:path>
            </a:pathLst>
          </a:custGeom>
          <a:noFill/>
          <a:ln w="27360">
            <a:solidFill>
              <a:srgbClr val="000000"/>
            </a:solidFill>
            <a:prstDash val="solid"/>
          </a:ln>
        </p:spPr>
        <p:txBody>
          <a:bodyPr vert="horz" wrap="none" lIns="85556" tIns="44738" rIns="85556" bIns="44738"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7" name="ZoneTexte 13"/>
          <p:cNvSpPr txBox="1"/>
          <p:nvPr/>
        </p:nvSpPr>
        <p:spPr>
          <a:xfrm>
            <a:off x="7247804" y="5265998"/>
            <a:ext cx="164935" cy="323270"/>
          </a:xfrm>
          <a:prstGeom prst="rect">
            <a:avLst/>
          </a:prstGeom>
          <a:solidFill>
            <a:srgbClr val="FFFFFF"/>
          </a:solidFill>
          <a:ln>
            <a:noFill/>
          </a:ln>
        </p:spPr>
        <p:txBody>
          <a:bodyPr vert="horz" wrap="non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8" name="ZoneTexte 14"/>
          <p:cNvSpPr txBox="1"/>
          <p:nvPr/>
        </p:nvSpPr>
        <p:spPr>
          <a:xfrm>
            <a:off x="6911491" y="5077604"/>
            <a:ext cx="906127" cy="360000"/>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9" name="ZoneTexte 15"/>
          <p:cNvSpPr txBox="1"/>
          <p:nvPr/>
        </p:nvSpPr>
        <p:spPr>
          <a:xfrm>
            <a:off x="5472346" y="2080818"/>
            <a:ext cx="1815194" cy="376811"/>
          </a:xfrm>
          <a:prstGeom prst="rect">
            <a:avLst/>
          </a:prstGeom>
          <a:noFill/>
          <a:ln>
            <a:noFill/>
          </a:ln>
        </p:spPr>
        <p:txBody>
          <a:bodyPr vert="horz" wrap="non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GB" sz="1996">
                <a:latin typeface="Arial" pitchFamily="18"/>
                <a:ea typeface="MS Gothic" pitchFamily="2"/>
                <a:cs typeface="Tahoma" pitchFamily="2"/>
              </a:rPr>
              <a:t>five repetitions</a:t>
            </a:r>
          </a:p>
        </p:txBody>
      </p:sp>
      <p:sp>
        <p:nvSpPr>
          <p:cNvPr id="20" name="Forme libre 17"/>
          <p:cNvSpPr/>
          <p:nvPr/>
        </p:nvSpPr>
        <p:spPr>
          <a:xfrm>
            <a:off x="7973074" y="4743190"/>
            <a:ext cx="0" cy="0"/>
          </a:xfrm>
          <a:custGeom>
            <a:avLst>
              <a:gd name="f0" fmla="val 17520"/>
            </a:avLst>
            <a:gdLst>
              <a:gd name="f1" fmla="val 10800000"/>
              <a:gd name="f2" fmla="val 5400000"/>
              <a:gd name="f3" fmla="val 180"/>
              <a:gd name="f4" fmla="val w"/>
              <a:gd name="f5" fmla="val h"/>
              <a:gd name="f6" fmla="*/ 5419351 1 1725033"/>
              <a:gd name="f7" fmla="val -2147483647"/>
              <a:gd name="f8" fmla="val 2147483647"/>
              <a:gd name="f9" fmla="val 15510"/>
              <a:gd name="f10" fmla="val 17520"/>
              <a:gd name="f11" fmla="*/ 10800 10800 1"/>
              <a:gd name="f12" fmla="+- 0 0 0"/>
              <a:gd name="f13" fmla="+- 0 0 360"/>
              <a:gd name="f14" fmla="val 10800"/>
              <a:gd name="f15" fmla="*/ 1165 1165 1"/>
              <a:gd name="f16" fmla="val 1165"/>
              <a:gd name="f17" fmla="val 4870"/>
              <a:gd name="f18" fmla="val 8680"/>
              <a:gd name="f19" fmla="val 12920"/>
              <a:gd name="f20" fmla="val 16730"/>
              <a:gd name="f21" fmla="*/ f4 1 21600"/>
              <a:gd name="f22" fmla="*/ f5 1 21600"/>
              <a:gd name="f23" fmla="pin 15510 f0 17520"/>
              <a:gd name="f24" fmla="*/ 0 f6 1"/>
              <a:gd name="f25" fmla="*/ f12 f1 1"/>
              <a:gd name="f26" fmla="*/ f13 f1 1"/>
              <a:gd name="f27" fmla="+- f23 0 15510"/>
              <a:gd name="f28" fmla="*/ 10800 f21 1"/>
              <a:gd name="f29" fmla="*/ f23 f22 1"/>
              <a:gd name="f30" fmla="*/ 3163 f21 1"/>
              <a:gd name="f31" fmla="*/ 18437 f21 1"/>
              <a:gd name="f32" fmla="*/ 18437 f22 1"/>
              <a:gd name="f33" fmla="*/ 3163 f22 1"/>
              <a:gd name="f34" fmla="*/ f24 1 f3"/>
              <a:gd name="f35" fmla="*/ f25 1 f3"/>
              <a:gd name="f36" fmla="*/ f26 1 f3"/>
              <a:gd name="f37" fmla="*/ 0 f22 1"/>
              <a:gd name="f38" fmla="*/ 0 f21 1"/>
              <a:gd name="f39" fmla="*/ 10800 f22 1"/>
              <a:gd name="f40" fmla="*/ 21600 f22 1"/>
              <a:gd name="f41" fmla="*/ 21600 f21 1"/>
              <a:gd name="f42" fmla="+- 17520 0 f27"/>
              <a:gd name="f43" fmla="+- 15510 f27 0"/>
              <a:gd name="f44" fmla="+- 0 0 f34"/>
              <a:gd name="f45" fmla="+- f35 0 f2"/>
              <a:gd name="f46" fmla="+- f36 0 f2"/>
              <a:gd name="f47" fmla="*/ f44 f1 1"/>
              <a:gd name="f48" fmla="+- f46 0 f45"/>
              <a:gd name="f49" fmla="*/ f47 1 f6"/>
              <a:gd name="f50" fmla="+- f49 0 f2"/>
              <a:gd name="f51" fmla="cos 1 f50"/>
              <a:gd name="f52" fmla="sin 1 f50"/>
              <a:gd name="f53" fmla="+- 0 0 f51"/>
              <a:gd name="f54" fmla="+- 0 0 f52"/>
              <a:gd name="f55" fmla="*/ 10800 f53 1"/>
              <a:gd name="f56" fmla="*/ 10800 f54 1"/>
              <a:gd name="f57" fmla="*/ 1165 f53 1"/>
              <a:gd name="f58" fmla="*/ 1165 f54 1"/>
              <a:gd name="f59" fmla="*/ f55 f55 1"/>
              <a:gd name="f60" fmla="*/ f56 f56 1"/>
              <a:gd name="f61" fmla="*/ f57 f57 1"/>
              <a:gd name="f62" fmla="*/ f58 f58 1"/>
              <a:gd name="f63" fmla="+- f59 f60 0"/>
              <a:gd name="f64" fmla="+- f61 f62 0"/>
              <a:gd name="f65" fmla="sqrt f63"/>
              <a:gd name="f66" fmla="sqrt f64"/>
              <a:gd name="f67" fmla="*/ f11 1 f65"/>
              <a:gd name="f68" fmla="*/ f15 1 f66"/>
              <a:gd name="f69" fmla="*/ f53 f67 1"/>
              <a:gd name="f70" fmla="*/ f54 f67 1"/>
              <a:gd name="f71" fmla="*/ f53 f68 1"/>
              <a:gd name="f72" fmla="*/ f54 f68 1"/>
              <a:gd name="f73" fmla="+- 10800 0 f69"/>
              <a:gd name="f74" fmla="+- 10800 0 f70"/>
              <a:gd name="f75" fmla="+- 7305 0 f71"/>
              <a:gd name="f76" fmla="+- 7515 0 f72"/>
              <a:gd name="f77" fmla="+- 14295 0 f71"/>
            </a:gdLst>
            <a:ahLst>
              <a:ahXY gdRefY="f0" minY="f9" maxY="f10">
                <a:pos x="f28" y="f29"/>
              </a:ahXY>
            </a:ahLst>
            <a:cxnLst>
              <a:cxn ang="3cd4">
                <a:pos x="hc" y="t"/>
              </a:cxn>
              <a:cxn ang="0">
                <a:pos x="r" y="vc"/>
              </a:cxn>
              <a:cxn ang="cd4">
                <a:pos x="hc" y="b"/>
              </a:cxn>
              <a:cxn ang="cd2">
                <a:pos x="l" y="vc"/>
              </a:cxn>
              <a:cxn ang="f45">
                <a:pos x="f28" y="f37"/>
              </a:cxn>
              <a:cxn ang="f45">
                <a:pos x="f30" y="f33"/>
              </a:cxn>
              <a:cxn ang="f45">
                <a:pos x="f38" y="f39"/>
              </a:cxn>
              <a:cxn ang="f45">
                <a:pos x="f30" y="f32"/>
              </a:cxn>
              <a:cxn ang="f45">
                <a:pos x="f28" y="f40"/>
              </a:cxn>
              <a:cxn ang="f45">
                <a:pos x="f31" y="f32"/>
              </a:cxn>
              <a:cxn ang="f45">
                <a:pos x="f41" y="f39"/>
              </a:cxn>
              <a:cxn ang="f45">
                <a:pos x="f31" y="f33"/>
              </a:cxn>
            </a:cxnLst>
            <a:rect l="f30" t="f33" r="f31" b="f32"/>
            <a:pathLst>
              <a:path w="21600" h="21600">
                <a:moveTo>
                  <a:pt x="f73" y="f74"/>
                </a:moveTo>
                <a:arcTo wR="f14" hR="f14" stAng="f45" swAng="f48"/>
                <a:close/>
              </a:path>
              <a:path w="21600" h="21600">
                <a:moveTo>
                  <a:pt x="f75" y="f76"/>
                </a:moveTo>
                <a:arcTo wR="f16" hR="f16" stAng="f45" swAng="f48"/>
                <a:close/>
              </a:path>
              <a:path w="21600" h="21600">
                <a:moveTo>
                  <a:pt x="f77" y="f76"/>
                </a:moveTo>
                <a:arcTo wR="f16" hR="f16" stAng="f45" swAng="f48"/>
                <a:close/>
              </a:path>
              <a:path w="21600" h="21600" fill="none">
                <a:moveTo>
                  <a:pt x="f17" y="f42"/>
                </a:moveTo>
                <a:cubicBezTo>
                  <a:pt x="f18" y="f43"/>
                  <a:pt x="f19" y="f43"/>
                  <a:pt x="f20" y="f42"/>
                </a:cubicBezTo>
              </a:path>
            </a:pathLst>
          </a:custGeom>
          <a:solidFill>
            <a:srgbClr val="99CCFF"/>
          </a:solidFill>
          <a:ln w="18360">
            <a:solidFill>
              <a:srgbClr val="000000"/>
            </a:solidFill>
            <a:prstDash val="solid"/>
          </a:ln>
        </p:spPr>
        <p:txBody>
          <a:bodyPr vert="horz" wrap="none" lIns="81638" tIns="40819" rIns="81638" bIns="40819"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21" name="ZoneTexte 12"/>
          <p:cNvSpPr txBox="1"/>
          <p:nvPr/>
        </p:nvSpPr>
        <p:spPr>
          <a:xfrm>
            <a:off x="4199117" y="2961782"/>
            <a:ext cx="314191" cy="406800"/>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Tree>
    <p:extLst>
      <p:ext uri="{BB962C8B-B14F-4D97-AF65-F5344CB8AC3E}">
        <p14:creationId xmlns:p14="http://schemas.microsoft.com/office/powerpoint/2010/main" val="10681707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4"/>
              <p:cNvSpPr txBox="1">
                <a:spLocks/>
              </p:cNvSpPr>
              <p:nvPr/>
            </p:nvSpPr>
            <p:spPr>
              <a:xfrm>
                <a:off x="252046" y="1943100"/>
                <a:ext cx="8639908" cy="5022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smtClean="0"/>
                  <a:t>Optimize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m:rPr>
                        <m:sty m:val="p"/>
                      </m:rPr>
                      <a:rPr lang="en-US" dirty="0" smtClean="0">
                        <a:latin typeface="Cambria Math" panose="02040503050406030204" pitchFamily="18" charset="0"/>
                      </a:rPr>
                      <m:t>Ω</m:t>
                    </m:r>
                    <m:r>
                      <a:rPr lang="en-US" i="1" dirty="0" smtClean="0">
                        <a:latin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ℝ</m:t>
                        </m:r>
                      </m:e>
                      <m:sup>
                        <m:r>
                          <a:rPr lang="en-US" i="1" dirty="0" smtClean="0">
                            <a:latin typeface="Cambria Math" panose="02040503050406030204" pitchFamily="18" charset="0"/>
                            <a:ea typeface="Cambria Math" panose="02040503050406030204" pitchFamily="18" charset="0"/>
                          </a:rPr>
                          <m:t>𝑛</m:t>
                        </m:r>
                      </m:sup>
                    </m:sSup>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ℝ</m:t>
                        </m:r>
                      </m:e>
                      <m:sup>
                        <m:r>
                          <a:rPr lang="en-US" i="1" dirty="0" smtClean="0">
                            <a:latin typeface="Cambria Math" panose="02040503050406030204" pitchFamily="18" charset="0"/>
                            <a:ea typeface="Cambria Math" panose="02040503050406030204" pitchFamily="18" charset="0"/>
                          </a:rPr>
                          <m:t>𝑘</m:t>
                        </m:r>
                      </m:sup>
                    </m:sSup>
                  </m:oMath>
                </a14:m>
                <a:r>
                  <a:rPr lang="fr-FR" dirty="0" smtClean="0"/>
                  <a:t> </a:t>
                </a:r>
              </a:p>
              <a:p>
                <a:pPr marL="0" indent="0" algn="ctr">
                  <a:buFont typeface="Arial" panose="020B0604020202020204" pitchFamily="34" charset="0"/>
                  <a:buNone/>
                </a:pPr>
                <a:endParaRPr lang="en-US" sz="2400" dirty="0"/>
              </a:p>
              <a:p>
                <a:pPr marL="0" indent="0" algn="ctr">
                  <a:buFont typeface="Arial" panose="020B0604020202020204" pitchFamily="34" charset="0"/>
                  <a:buNone/>
                </a:pPr>
                <a:endParaRPr lang="en-US" sz="2400" dirty="0" smtClean="0"/>
              </a:p>
              <a:p>
                <a:pPr marL="0" indent="0" algn="ctr">
                  <a:buFont typeface="Arial" panose="020B0604020202020204" pitchFamily="34" charset="0"/>
                  <a:buNone/>
                </a:pPr>
                <a:endParaRPr lang="en-US" sz="2400" dirty="0"/>
              </a:p>
              <a:p>
                <a:pPr marL="0" indent="0" algn="ctr">
                  <a:buFont typeface="Arial" panose="020B0604020202020204" pitchFamily="34" charset="0"/>
                  <a:buNone/>
                </a:pPr>
                <a:endParaRPr lang="en-US" sz="2400" dirty="0" smtClean="0"/>
              </a:p>
              <a:p>
                <a:pPr marL="0" indent="0" algn="ctr">
                  <a:buFont typeface="Arial" panose="020B0604020202020204" pitchFamily="34" charset="0"/>
                  <a:buNone/>
                </a:pPr>
                <a:endParaRPr lang="en-US" sz="2400" dirty="0" smtClean="0"/>
              </a:p>
              <a:p>
                <a:pPr marL="0" indent="0" algn="r">
                  <a:buFont typeface="Arial" panose="020B0604020202020204" pitchFamily="34" charset="0"/>
                  <a:buNone/>
                </a:pPr>
                <a:r>
                  <a:rPr lang="en-US" i="1" dirty="0" smtClean="0">
                    <a:solidFill>
                      <a:schemeClr val="accent1"/>
                    </a:solidFill>
                  </a:rPr>
                  <a:t>derivatives not available or not useful</a:t>
                </a:r>
              </a:p>
              <a:p>
                <a:pPr marL="0" indent="0" algn="r">
                  <a:buFont typeface="Arial" panose="020B0604020202020204" pitchFamily="34" charset="0"/>
                  <a:buNone/>
                </a:pPr>
                <a:endParaRPr lang="en-US" sz="2400" dirty="0"/>
              </a:p>
            </p:txBody>
          </p:sp>
        </mc:Choice>
        <mc:Fallback xmlns="">
          <p:sp>
            <p:nvSpPr>
              <p:cNvPr id="4" name="Content Placeholder 4"/>
              <p:cNvSpPr txBox="1">
                <a:spLocks noRot="1" noChangeAspect="1" noMove="1" noResize="1" noEditPoints="1" noAdjustHandles="1" noChangeArrowheads="1" noChangeShapeType="1" noTextEdit="1"/>
              </p:cNvSpPr>
              <p:nvPr/>
            </p:nvSpPr>
            <p:spPr>
              <a:xfrm>
                <a:off x="252046" y="1943100"/>
                <a:ext cx="8639908" cy="5022274"/>
              </a:xfrm>
              <a:prstGeom prst="rect">
                <a:avLst/>
              </a:prstGeom>
              <a:blipFill rotWithShape="0">
                <a:blip r:embed="rId2"/>
                <a:stretch>
                  <a:fillRect t="-1942" r="-1410"/>
                </a:stretch>
              </a:blipFill>
            </p:spPr>
            <p:txBody>
              <a:bodyPr/>
              <a:lstStyle/>
              <a:p>
                <a:r>
                  <a:rPr lang="fr-FR">
                    <a:noFill/>
                  </a:rPr>
                  <a:t> </a:t>
                </a:r>
              </a:p>
            </p:txBody>
          </p:sp>
        </mc:Fallback>
      </mc:AlternateContent>
      <p:sp>
        <p:nvSpPr>
          <p:cNvPr id="5" name="Rounded Rectangle 4"/>
          <p:cNvSpPr/>
          <p:nvPr/>
        </p:nvSpPr>
        <p:spPr bwMode="auto">
          <a:xfrm>
            <a:off x="3131840" y="2909262"/>
            <a:ext cx="2880320" cy="144016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20000"/>
              </a:spcBef>
              <a:spcAft>
                <a:spcPct val="0"/>
              </a:spcAft>
              <a:buClrTx/>
              <a:buSzPct val="60000"/>
              <a:buFontTx/>
              <a:buNone/>
              <a:tabLst/>
            </a:pPr>
            <a:endParaRPr kumimoji="0" lang="fr-FR" sz="2000" b="0" i="0" u="none" strike="noStrike" cap="none" normalizeH="0" baseline="0" smtClean="0">
              <a:ln>
                <a:noFill/>
              </a:ln>
              <a:solidFill>
                <a:schemeClr val="tx1"/>
              </a:solidFill>
              <a:effectLst/>
              <a:latin typeface="Arial" charset="0"/>
            </a:endParaRPr>
          </a:p>
        </p:txBody>
      </p:sp>
      <p:cxnSp>
        <p:nvCxnSpPr>
          <p:cNvPr id="6" name="Straight Arrow Connector 5"/>
          <p:cNvCxnSpPr>
            <a:endCxn id="5" idx="1"/>
          </p:cNvCxnSpPr>
          <p:nvPr/>
        </p:nvCxnSpPr>
        <p:spPr bwMode="auto">
          <a:xfrm>
            <a:off x="971600" y="3629342"/>
            <a:ext cx="2160240" cy="0"/>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7" name="Straight Arrow Connector 6"/>
          <p:cNvCxnSpPr/>
          <p:nvPr/>
        </p:nvCxnSpPr>
        <p:spPr bwMode="auto">
          <a:xfrm flipV="1">
            <a:off x="6012160" y="3629342"/>
            <a:ext cx="2160240" cy="6540"/>
          </a:xfrm>
          <a:prstGeom prst="straightConnector1">
            <a:avLst/>
          </a:prstGeom>
          <a:noFill/>
          <a:ln w="38100" cap="flat" cmpd="sng" algn="ctr">
            <a:solidFill>
              <a:schemeClr val="tx1"/>
            </a:solidFill>
            <a:prstDash val="solid"/>
            <a:round/>
            <a:headEnd type="none" w="med" len="med"/>
            <a:tailEnd type="triangle" w="lg" len="lg"/>
          </a:ln>
          <a:effectLst/>
        </p:spPr>
      </p:cxnSp>
      <mc:AlternateContent xmlns:mc="http://schemas.openxmlformats.org/markup-compatibility/2006" xmlns:a14="http://schemas.microsoft.com/office/drawing/2010/main">
        <mc:Choice Requires="a14">
          <p:sp>
            <p:nvSpPr>
              <p:cNvPr id="8" name="TextBox 7"/>
              <p:cNvSpPr txBox="1"/>
              <p:nvPr/>
            </p:nvSpPr>
            <p:spPr>
              <a:xfrm>
                <a:off x="1331640" y="3136504"/>
                <a:ext cx="136815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m:oMathPara>
                </a14:m>
                <a:endParaRPr lang="fr-FR"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1331640" y="3136504"/>
                <a:ext cx="1368152" cy="523220"/>
              </a:xfrm>
              <a:prstGeom prst="rect">
                <a:avLst/>
              </a:prstGeom>
              <a:blipFill rotWithShape="0">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156176" y="3136504"/>
                <a:ext cx="1800200" cy="53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𝑘</m:t>
                          </m:r>
                        </m:sup>
                      </m:sSup>
                    </m:oMath>
                  </m:oMathPara>
                </a14:m>
                <a:endParaRPr lang="fr-FR"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6156176" y="3136504"/>
                <a:ext cx="1800200" cy="530915"/>
              </a:xfrm>
              <a:prstGeom prst="rect">
                <a:avLst/>
              </a:prstGeom>
              <a:blipFill rotWithShape="0">
                <a:blip r:embed="rId4"/>
                <a:stretch>
                  <a:fillRect/>
                </a:stretch>
              </a:blipFill>
            </p:spPr>
            <p:txBody>
              <a:bodyPr/>
              <a:lstStyle/>
              <a:p>
                <a:r>
                  <a:rPr lang="fr-FR">
                    <a:noFill/>
                  </a:rPr>
                  <a:t> </a:t>
                </a:r>
              </a:p>
            </p:txBody>
          </p:sp>
        </mc:Fallback>
      </mc:AlternateContent>
      <p:sp>
        <p:nvSpPr>
          <p:cNvPr id="10" name="Title 1"/>
          <p:cNvSpPr txBox="1">
            <a:spLocks/>
          </p:cNvSpPr>
          <p:nvPr/>
        </p:nvSpPr>
        <p:spPr>
          <a:xfrm>
            <a:off x="275356" y="365127"/>
            <a:ext cx="7886700"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Numerical </a:t>
            </a:r>
            <a:r>
              <a:rPr lang="en-US" b="1" dirty="0" err="1" smtClean="0">
                <a:solidFill>
                  <a:srgbClr val="ED192E"/>
                </a:solidFill>
                <a:latin typeface="+mn-lt"/>
              </a:rPr>
              <a:t>Blackbox</a:t>
            </a:r>
            <a:r>
              <a:rPr lang="en-US" b="1" dirty="0" smtClean="0">
                <a:solidFill>
                  <a:srgbClr val="ED192E"/>
                </a:solidFill>
                <a:latin typeface="+mn-lt"/>
              </a:rPr>
              <a:t> Optimization</a:t>
            </a:r>
            <a:endParaRPr lang="fr-FR" b="1" dirty="0">
              <a:solidFill>
                <a:srgbClr val="ED192E"/>
              </a:solidFill>
              <a:latin typeface="+mn-lt"/>
            </a:endParaRPr>
          </a:p>
        </p:txBody>
      </p:sp>
    </p:spTree>
    <p:extLst>
      <p:ext uri="{BB962C8B-B14F-4D97-AF65-F5344CB8AC3E}">
        <p14:creationId xmlns:p14="http://schemas.microsoft.com/office/powerpoint/2010/main" val="35166373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296138" y="997525"/>
            <a:ext cx="8868644" cy="5448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None/>
            </a:pPr>
            <a:r>
              <a:rPr lang="en-GB" dirty="0" smtClean="0">
                <a:solidFill>
                  <a:srgbClr val="ED192E"/>
                </a:solidFill>
              </a:rPr>
              <a:t>convergence </a:t>
            </a:r>
            <a:r>
              <a:rPr lang="en-GB" dirty="0">
                <a:solidFill>
                  <a:srgbClr val="ED192E"/>
                </a:solidFill>
              </a:rPr>
              <a:t>graphs </a:t>
            </a:r>
            <a:r>
              <a:rPr lang="en-GB" dirty="0"/>
              <a:t>is all we have to start </a:t>
            </a:r>
            <a:r>
              <a:rPr lang="en-GB" dirty="0" smtClean="0"/>
              <a:t>with...</a:t>
            </a:r>
            <a:r>
              <a:rPr lang="en-GB" dirty="0"/>
              <a:t/>
            </a:r>
            <a:br>
              <a:rPr lang="en-GB" dirty="0"/>
            </a:br>
            <a:endParaRPr lang="en-GB" dirty="0"/>
          </a:p>
        </p:txBody>
      </p:sp>
      <p:sp>
        <p:nvSpPr>
          <p:cNvPr id="5"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Measuring Performance Empirically</a:t>
            </a:r>
            <a:endParaRPr lang="fr-FR" b="1" dirty="0">
              <a:solidFill>
                <a:srgbClr val="ED192E"/>
              </a:solidFill>
              <a:latin typeface="+mn-lt"/>
            </a:endParaRPr>
          </a:p>
        </p:txBody>
      </p:sp>
      <p:pic>
        <p:nvPicPr>
          <p:cNvPr id="6" name="Image 3"/>
          <p:cNvPicPr>
            <a:picLocks noChangeAspect="1"/>
          </p:cNvPicPr>
          <p:nvPr/>
        </p:nvPicPr>
        <p:blipFill>
          <a:blip r:embed="rId2" cstate="print">
            <a:alphaModFix/>
            <a:lum/>
          </a:blip>
          <a:stretch>
            <a:fillRect/>
          </a:stretch>
        </p:blipFill>
        <p:spPr>
          <a:xfrm>
            <a:off x="1161216" y="1445676"/>
            <a:ext cx="6718464" cy="4844060"/>
          </a:xfrm>
          <a:prstGeom prst="rect">
            <a:avLst/>
          </a:prstGeom>
          <a:noFill/>
          <a:ln>
            <a:noFill/>
          </a:ln>
        </p:spPr>
      </p:pic>
      <p:sp>
        <p:nvSpPr>
          <p:cNvPr id="7" name="ZoneTexte 12"/>
          <p:cNvSpPr txBox="1"/>
          <p:nvPr/>
        </p:nvSpPr>
        <p:spPr>
          <a:xfrm>
            <a:off x="4594738" y="5851781"/>
            <a:ext cx="660444" cy="385010"/>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8" name="Espace réservé du texte 2"/>
          <p:cNvSpPr txBox="1">
            <a:spLocks/>
          </p:cNvSpPr>
          <p:nvPr/>
        </p:nvSpPr>
        <p:spPr>
          <a:xfrm rot="5400000">
            <a:off x="-1620091" y="3669869"/>
            <a:ext cx="4709329" cy="424517"/>
          </a:xfrm>
          <a:prstGeom prst="rect">
            <a:avLst/>
          </a:prstGeom>
        </p:spPr>
        <p:txBody>
          <a:bodyPr vert="horz" lIns="91440" tIns="45720" rIns="91440" bIns="45720" rtlCol="0">
            <a:no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DejaVu Sans" pitchFamily="2"/>
                <a:cs typeface="DejaVu Sans" pitchFamily="2"/>
              </a:defRPr>
            </a:defPPr>
            <a:lvl1pPr marL="432000" lvl="0" indent="-324000" algn="l" defTabSz="914400" rtl="0" eaLnBrk="1" latinLnBrk="0" hangingPunct="1">
              <a:lnSpc>
                <a:spcPct val="90000"/>
              </a:lnSpc>
              <a:spcBef>
                <a:spcPts val="0"/>
              </a:spcBef>
              <a:spcAft>
                <a:spcPts val="1417"/>
              </a:spcAft>
              <a:buSzPct val="45000"/>
              <a:buFont typeface="StarSymbol"/>
              <a:buChar char="●"/>
              <a:defRPr lang="en-GB" sz="3200" b="0" i="0" u="none" strike="noStrike" kern="1200">
                <a:ln>
                  <a:noFill/>
                </a:ln>
                <a:solidFill>
                  <a:schemeClr val="tx1"/>
                </a:solidFill>
                <a:latin typeface="Arial" pitchFamily="18"/>
                <a:ea typeface="DejaVu Sans" pitchFamily="2"/>
                <a:cs typeface="DejaVu Sans" pitchFamily="2"/>
              </a:defRPr>
            </a:lvl1pPr>
            <a:lvl2pPr marL="864000" lvl="1" indent="-324000" algn="l" defTabSz="914400" rtl="0" eaLnBrk="1" latinLnBrk="0" hangingPunct="1">
              <a:lnSpc>
                <a:spcPct val="90000"/>
              </a:lnSpc>
              <a:spcBef>
                <a:spcPts val="0"/>
              </a:spcBef>
              <a:spcAft>
                <a:spcPts val="1134"/>
              </a:spcAft>
              <a:buSzPct val="45000"/>
              <a:buFont typeface="StarSymbol"/>
              <a:buChar char="●"/>
              <a:defRPr lang="en-GB" sz="2800" b="0" i="0" u="none" strike="noStrike" kern="1200">
                <a:ln>
                  <a:noFill/>
                </a:ln>
                <a:solidFill>
                  <a:schemeClr val="tx1"/>
                </a:solidFill>
                <a:latin typeface="Arial" pitchFamily="18"/>
                <a:ea typeface="DejaVu Sans" pitchFamily="2"/>
                <a:cs typeface="DejaVu Sans" pitchFamily="2"/>
              </a:defRPr>
            </a:lvl2pPr>
            <a:lvl3pPr marL="1295999" lvl="2" indent="-288000" algn="l" defTabSz="914400" rtl="0" eaLnBrk="1" latinLnBrk="0" hangingPunct="1">
              <a:lnSpc>
                <a:spcPct val="90000"/>
              </a:lnSpc>
              <a:spcBef>
                <a:spcPts val="0"/>
              </a:spcBef>
              <a:spcAft>
                <a:spcPts val="850"/>
              </a:spcAft>
              <a:buSzPct val="75000"/>
              <a:buFont typeface="StarSymbol"/>
              <a:buChar char="–"/>
              <a:defRPr lang="en-GB" sz="2400" b="0" i="0" u="none" strike="noStrike" kern="1200">
                <a:ln>
                  <a:noFill/>
                </a:ln>
                <a:solidFill>
                  <a:schemeClr val="tx1"/>
                </a:solidFill>
                <a:latin typeface="Arial" pitchFamily="18"/>
                <a:ea typeface="DejaVu Sans" pitchFamily="2"/>
                <a:cs typeface="DejaVu Sans" pitchFamily="2"/>
              </a:defRPr>
            </a:lvl3pPr>
            <a:lvl4pPr marL="1728000" lvl="3" indent="-216000" algn="l" defTabSz="914400" rtl="0" eaLnBrk="1" latinLnBrk="0" hangingPunct="1">
              <a:lnSpc>
                <a:spcPct val="90000"/>
              </a:lnSpc>
              <a:spcBef>
                <a:spcPts val="0"/>
              </a:spcBef>
              <a:spcAft>
                <a:spcPts val="567"/>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4pPr>
            <a:lvl5pPr marL="2160000" lvl="4" indent="-216000" algn="l" defTabSz="914400" rtl="0" eaLnBrk="1" latinLnBrk="0" hangingPunct="1">
              <a:lnSpc>
                <a:spcPct val="90000"/>
              </a:lnSpc>
              <a:spcBef>
                <a:spcPts val="0"/>
              </a:spcBef>
              <a:spcAft>
                <a:spcPts val="283"/>
              </a:spcAft>
              <a:buSzPct val="7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5pPr>
            <a:lvl6pPr marL="2592000" lvl="5"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6pPr>
            <a:lvl7pPr marL="3024000" lvl="6"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7pPr>
            <a:lvl8pPr marL="3456000" lvl="7"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8pPr>
            <a:lvl9pPr marL="3887999" lvl="8"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9pPr>
          </a:lstStyle>
          <a:p>
            <a:pPr>
              <a:buFont typeface="StarSymbol"/>
              <a:buNone/>
            </a:pPr>
            <a:r>
              <a:rPr lang="fr-FR" sz="2400" smtClean="0"/>
              <a:t>(best achieved) function value</a:t>
            </a:r>
            <a:endParaRPr lang="fr-FR" sz="2400" dirty="0"/>
          </a:p>
        </p:txBody>
      </p:sp>
      <p:sp>
        <p:nvSpPr>
          <p:cNvPr id="9" name="ZoneTexte 4"/>
          <p:cNvSpPr txBox="1"/>
          <p:nvPr/>
        </p:nvSpPr>
        <p:spPr>
          <a:xfrm>
            <a:off x="6598970" y="4688330"/>
            <a:ext cx="164935" cy="323270"/>
          </a:xfrm>
          <a:prstGeom prst="rect">
            <a:avLst/>
          </a:prstGeom>
          <a:solidFill>
            <a:srgbClr val="FFFFFF"/>
          </a:solidFill>
          <a:ln>
            <a:noFill/>
          </a:ln>
        </p:spPr>
        <p:txBody>
          <a:bodyPr vert="horz" wrap="non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0" name="ZoneTexte 5"/>
          <p:cNvSpPr txBox="1"/>
          <p:nvPr/>
        </p:nvSpPr>
        <p:spPr>
          <a:xfrm>
            <a:off x="5341491" y="4229889"/>
            <a:ext cx="2451005" cy="724534"/>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2177" dirty="0">
              <a:solidFill>
                <a:srgbClr val="0000FF"/>
              </a:solidFill>
              <a:latin typeface="Arial" pitchFamily="18"/>
              <a:ea typeface="MS Gothic" pitchFamily="2"/>
              <a:cs typeface="Tahoma" pitchFamily="2"/>
            </a:endParaRPr>
          </a:p>
          <a:p>
            <a:pPr hangingPunct="0">
              <a:buNone/>
            </a:pPr>
            <a:r>
              <a:rPr lang="en-GB" sz="2177" dirty="0">
                <a:solidFill>
                  <a:srgbClr val="0000FF"/>
                </a:solidFill>
                <a:latin typeface="Arial" pitchFamily="18"/>
                <a:ea typeface="MS Gothic" pitchFamily="2"/>
                <a:cs typeface="Tahoma" pitchFamily="2"/>
              </a:rPr>
              <a:t>fixed target</a:t>
            </a:r>
          </a:p>
        </p:txBody>
      </p:sp>
      <p:sp>
        <p:nvSpPr>
          <p:cNvPr id="11" name="ZoneTexte 6"/>
          <p:cNvSpPr txBox="1"/>
          <p:nvPr/>
        </p:nvSpPr>
        <p:spPr>
          <a:xfrm rot="5400000">
            <a:off x="3449120" y="2188167"/>
            <a:ext cx="1724891" cy="403485"/>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GB" sz="2177" dirty="0">
                <a:solidFill>
                  <a:srgbClr val="FF0000"/>
                </a:solidFill>
                <a:latin typeface="Arial" pitchFamily="18"/>
                <a:ea typeface="MS Gothic" pitchFamily="2"/>
                <a:cs typeface="Tahoma" pitchFamily="2"/>
              </a:rPr>
              <a:t>fixed cost</a:t>
            </a:r>
          </a:p>
        </p:txBody>
      </p:sp>
      <p:sp>
        <p:nvSpPr>
          <p:cNvPr id="12" name="Espace réservé du texte 7"/>
          <p:cNvSpPr txBox="1">
            <a:spLocks/>
          </p:cNvSpPr>
          <p:nvPr/>
        </p:nvSpPr>
        <p:spPr>
          <a:xfrm>
            <a:off x="1724889" y="6333820"/>
            <a:ext cx="5663046" cy="424517"/>
          </a:xfrm>
          <a:prstGeom prst="rect">
            <a:avLst/>
          </a:prstGeom>
        </p:spPr>
        <p:txBody>
          <a:bodyPr vert="horz" lIns="91440" tIns="45720" rIns="91440" bIns="45720" rtlCol="0">
            <a:no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DejaVu Sans" pitchFamily="2"/>
                <a:cs typeface="DejaVu Sans" pitchFamily="2"/>
              </a:defRPr>
            </a:defPPr>
            <a:lvl1pPr marL="432000" lvl="0" indent="-324000" algn="l" defTabSz="914400" rtl="0" eaLnBrk="1" latinLnBrk="0" hangingPunct="1">
              <a:lnSpc>
                <a:spcPct val="90000"/>
              </a:lnSpc>
              <a:spcBef>
                <a:spcPts val="0"/>
              </a:spcBef>
              <a:spcAft>
                <a:spcPts val="1417"/>
              </a:spcAft>
              <a:buSzPct val="45000"/>
              <a:buFont typeface="StarSymbol"/>
              <a:buChar char="●"/>
              <a:defRPr lang="en-GB" sz="3200" b="0" i="0" u="none" strike="noStrike" kern="1200">
                <a:ln>
                  <a:noFill/>
                </a:ln>
                <a:solidFill>
                  <a:schemeClr val="tx1"/>
                </a:solidFill>
                <a:latin typeface="Arial" pitchFamily="18"/>
                <a:ea typeface="DejaVu Sans" pitchFamily="2"/>
                <a:cs typeface="DejaVu Sans" pitchFamily="2"/>
              </a:defRPr>
            </a:lvl1pPr>
            <a:lvl2pPr marL="864000" lvl="1" indent="-324000" algn="l" defTabSz="914400" rtl="0" eaLnBrk="1" latinLnBrk="0" hangingPunct="1">
              <a:lnSpc>
                <a:spcPct val="90000"/>
              </a:lnSpc>
              <a:spcBef>
                <a:spcPts val="0"/>
              </a:spcBef>
              <a:spcAft>
                <a:spcPts val="1134"/>
              </a:spcAft>
              <a:buSzPct val="45000"/>
              <a:buFont typeface="StarSymbol"/>
              <a:buChar char="●"/>
              <a:defRPr lang="en-GB" sz="2800" b="0" i="0" u="none" strike="noStrike" kern="1200">
                <a:ln>
                  <a:noFill/>
                </a:ln>
                <a:solidFill>
                  <a:schemeClr val="tx1"/>
                </a:solidFill>
                <a:latin typeface="Arial" pitchFamily="18"/>
                <a:ea typeface="DejaVu Sans" pitchFamily="2"/>
                <a:cs typeface="DejaVu Sans" pitchFamily="2"/>
              </a:defRPr>
            </a:lvl2pPr>
            <a:lvl3pPr marL="1295999" lvl="2" indent="-288000" algn="l" defTabSz="914400" rtl="0" eaLnBrk="1" latinLnBrk="0" hangingPunct="1">
              <a:lnSpc>
                <a:spcPct val="90000"/>
              </a:lnSpc>
              <a:spcBef>
                <a:spcPts val="0"/>
              </a:spcBef>
              <a:spcAft>
                <a:spcPts val="850"/>
              </a:spcAft>
              <a:buSzPct val="75000"/>
              <a:buFont typeface="StarSymbol"/>
              <a:buChar char="–"/>
              <a:defRPr lang="en-GB" sz="2400" b="0" i="0" u="none" strike="noStrike" kern="1200">
                <a:ln>
                  <a:noFill/>
                </a:ln>
                <a:solidFill>
                  <a:schemeClr val="tx1"/>
                </a:solidFill>
                <a:latin typeface="Arial" pitchFamily="18"/>
                <a:ea typeface="DejaVu Sans" pitchFamily="2"/>
                <a:cs typeface="DejaVu Sans" pitchFamily="2"/>
              </a:defRPr>
            </a:lvl3pPr>
            <a:lvl4pPr marL="1728000" lvl="3" indent="-216000" algn="l" defTabSz="914400" rtl="0" eaLnBrk="1" latinLnBrk="0" hangingPunct="1">
              <a:lnSpc>
                <a:spcPct val="90000"/>
              </a:lnSpc>
              <a:spcBef>
                <a:spcPts val="0"/>
              </a:spcBef>
              <a:spcAft>
                <a:spcPts val="567"/>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4pPr>
            <a:lvl5pPr marL="2160000" lvl="4" indent="-216000" algn="l" defTabSz="914400" rtl="0" eaLnBrk="1" latinLnBrk="0" hangingPunct="1">
              <a:lnSpc>
                <a:spcPct val="90000"/>
              </a:lnSpc>
              <a:spcBef>
                <a:spcPts val="0"/>
              </a:spcBef>
              <a:spcAft>
                <a:spcPts val="283"/>
              </a:spcAft>
              <a:buSzPct val="7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5pPr>
            <a:lvl6pPr marL="2592000" lvl="5"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6pPr>
            <a:lvl7pPr marL="3024000" lvl="6"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7pPr>
            <a:lvl8pPr marL="3456000" lvl="7"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8pPr>
            <a:lvl9pPr marL="3887999" lvl="8"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DejaVu Sans" pitchFamily="2"/>
                <a:cs typeface="DejaVu Sans" pitchFamily="2"/>
              </a:defRPr>
            </a:lvl9pPr>
          </a:lstStyle>
          <a:p>
            <a:pPr>
              <a:buFont typeface="StarSymbol"/>
              <a:buNone/>
            </a:pPr>
            <a:r>
              <a:rPr lang="en-US" sz="2400" smtClean="0"/>
              <a:t>number of function evaluations (time)</a:t>
            </a:r>
            <a:endParaRPr lang="en-US" sz="2400" dirty="0"/>
          </a:p>
        </p:txBody>
      </p:sp>
      <p:sp>
        <p:nvSpPr>
          <p:cNvPr id="13" name="ZoneTexte 8"/>
          <p:cNvSpPr txBox="1"/>
          <p:nvPr/>
        </p:nvSpPr>
        <p:spPr>
          <a:xfrm>
            <a:off x="5209798" y="4035554"/>
            <a:ext cx="164935" cy="323270"/>
          </a:xfrm>
          <a:prstGeom prst="rect">
            <a:avLst/>
          </a:prstGeom>
          <a:solidFill>
            <a:srgbClr val="FFFFFF"/>
          </a:solidFill>
          <a:ln>
            <a:noFill/>
          </a:ln>
        </p:spPr>
        <p:txBody>
          <a:bodyPr vert="horz" wrap="non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4" name="Forme libre 9"/>
          <p:cNvSpPr/>
          <p:nvPr/>
        </p:nvSpPr>
        <p:spPr>
          <a:xfrm rot="3375000">
            <a:off x="5589765" y="3409471"/>
            <a:ext cx="1890731" cy="1934163"/>
          </a:xfrm>
          <a:custGeom>
            <a:avLst/>
            <a:gdLst/>
            <a:ahLst/>
            <a:cxnLst>
              <a:cxn ang="3cd4">
                <a:pos x="hc" y="t"/>
              </a:cxn>
              <a:cxn ang="cd2">
                <a:pos x="l" y="vc"/>
              </a:cxn>
              <a:cxn ang="cd4">
                <a:pos x="hc" y="b"/>
              </a:cxn>
              <a:cxn ang="0">
                <a:pos x="r" y="vc"/>
              </a:cxn>
            </a:cxnLst>
            <a:rect l="l" t="t" r="r" b="b"/>
            <a:pathLst>
              <a:path w="5791" h="5924">
                <a:moveTo>
                  <a:pt x="0" y="5924"/>
                </a:moveTo>
                <a:cubicBezTo>
                  <a:pt x="589" y="5878"/>
                  <a:pt x="1732" y="4274"/>
                  <a:pt x="2433" y="3826"/>
                </a:cubicBezTo>
                <a:cubicBezTo>
                  <a:pt x="2949" y="3140"/>
                  <a:pt x="3453" y="2458"/>
                  <a:pt x="3887" y="2164"/>
                </a:cubicBezTo>
                <a:cubicBezTo>
                  <a:pt x="4334" y="1861"/>
                  <a:pt x="5434" y="620"/>
                  <a:pt x="5791" y="0"/>
                </a:cubicBezTo>
              </a:path>
            </a:pathLst>
          </a:custGeom>
          <a:noFill/>
          <a:ln w="27360">
            <a:solidFill>
              <a:srgbClr val="000000"/>
            </a:solidFill>
            <a:prstDash val="solid"/>
          </a:ln>
        </p:spPr>
        <p:txBody>
          <a:bodyPr vert="horz" wrap="none" lIns="85556" tIns="44738" rIns="85556" bIns="44738"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5" name="ZoneTexte 10"/>
          <p:cNvSpPr txBox="1"/>
          <p:nvPr/>
        </p:nvSpPr>
        <p:spPr>
          <a:xfrm>
            <a:off x="4226227" y="5371035"/>
            <a:ext cx="287084" cy="366936"/>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6" name="Forme libre 11"/>
          <p:cNvSpPr/>
          <p:nvPr/>
        </p:nvSpPr>
        <p:spPr>
          <a:xfrm rot="3653400">
            <a:off x="3914323" y="5763229"/>
            <a:ext cx="761516" cy="215197"/>
          </a:xfrm>
          <a:custGeom>
            <a:avLst/>
            <a:gdLst/>
            <a:ahLst/>
            <a:cxnLst>
              <a:cxn ang="3cd4">
                <a:pos x="hc" y="t"/>
              </a:cxn>
              <a:cxn ang="cd2">
                <a:pos x="l" y="vc"/>
              </a:cxn>
              <a:cxn ang="cd4">
                <a:pos x="hc" y="b"/>
              </a:cxn>
              <a:cxn ang="0">
                <a:pos x="r" y="vc"/>
              </a:cxn>
            </a:cxnLst>
            <a:rect l="l" t="t" r="r" b="b"/>
            <a:pathLst>
              <a:path w="2333" h="660">
                <a:moveTo>
                  <a:pt x="0" y="12"/>
                </a:moveTo>
                <a:cubicBezTo>
                  <a:pt x="221" y="-40"/>
                  <a:pt x="399" y="92"/>
                  <a:pt x="619" y="109"/>
                </a:cubicBezTo>
                <a:cubicBezTo>
                  <a:pt x="834" y="126"/>
                  <a:pt x="1057" y="143"/>
                  <a:pt x="1252" y="261"/>
                </a:cubicBezTo>
                <a:cubicBezTo>
                  <a:pt x="1423" y="364"/>
                  <a:pt x="1626" y="395"/>
                  <a:pt x="1815" y="462"/>
                </a:cubicBezTo>
                <a:lnTo>
                  <a:pt x="2022" y="531"/>
                </a:lnTo>
                <a:lnTo>
                  <a:pt x="2212" y="592"/>
                </a:lnTo>
                <a:lnTo>
                  <a:pt x="2333" y="660"/>
                </a:lnTo>
              </a:path>
            </a:pathLst>
          </a:custGeom>
          <a:noFill/>
          <a:ln w="27360">
            <a:solidFill>
              <a:srgbClr val="000000"/>
            </a:solidFill>
            <a:prstDash val="solid"/>
          </a:ln>
        </p:spPr>
        <p:txBody>
          <a:bodyPr vert="horz" wrap="none" lIns="85556" tIns="44738" rIns="85556" bIns="44738"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7" name="ZoneTexte 13"/>
          <p:cNvSpPr txBox="1"/>
          <p:nvPr/>
        </p:nvSpPr>
        <p:spPr>
          <a:xfrm>
            <a:off x="7247804" y="5265998"/>
            <a:ext cx="164935" cy="323270"/>
          </a:xfrm>
          <a:prstGeom prst="rect">
            <a:avLst/>
          </a:prstGeom>
          <a:solidFill>
            <a:srgbClr val="FFFFFF"/>
          </a:solidFill>
          <a:ln>
            <a:noFill/>
          </a:ln>
        </p:spPr>
        <p:txBody>
          <a:bodyPr vert="horz" wrap="non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8" name="ZoneTexte 14"/>
          <p:cNvSpPr txBox="1"/>
          <p:nvPr/>
        </p:nvSpPr>
        <p:spPr>
          <a:xfrm>
            <a:off x="6911491" y="5077604"/>
            <a:ext cx="906127" cy="360000"/>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19" name="ZoneTexte 15"/>
          <p:cNvSpPr txBox="1"/>
          <p:nvPr/>
        </p:nvSpPr>
        <p:spPr>
          <a:xfrm>
            <a:off x="5472346" y="2080818"/>
            <a:ext cx="1815194" cy="376811"/>
          </a:xfrm>
          <a:prstGeom prst="rect">
            <a:avLst/>
          </a:prstGeom>
          <a:noFill/>
          <a:ln>
            <a:noFill/>
          </a:ln>
        </p:spPr>
        <p:txBody>
          <a:bodyPr vert="horz" wrap="non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GB" sz="1996">
                <a:latin typeface="Arial" pitchFamily="18"/>
                <a:ea typeface="MS Gothic" pitchFamily="2"/>
                <a:cs typeface="Tahoma" pitchFamily="2"/>
              </a:rPr>
              <a:t>five repetitions</a:t>
            </a:r>
          </a:p>
        </p:txBody>
      </p:sp>
      <p:sp>
        <p:nvSpPr>
          <p:cNvPr id="20" name="Forme libre 17"/>
          <p:cNvSpPr/>
          <p:nvPr/>
        </p:nvSpPr>
        <p:spPr>
          <a:xfrm>
            <a:off x="7973074" y="4743190"/>
            <a:ext cx="0" cy="0"/>
          </a:xfrm>
          <a:custGeom>
            <a:avLst>
              <a:gd name="f0" fmla="val 17520"/>
            </a:avLst>
            <a:gdLst>
              <a:gd name="f1" fmla="val 10800000"/>
              <a:gd name="f2" fmla="val 5400000"/>
              <a:gd name="f3" fmla="val 180"/>
              <a:gd name="f4" fmla="val w"/>
              <a:gd name="f5" fmla="val h"/>
              <a:gd name="f6" fmla="*/ 5419351 1 1725033"/>
              <a:gd name="f7" fmla="val -2147483647"/>
              <a:gd name="f8" fmla="val 2147483647"/>
              <a:gd name="f9" fmla="val 15510"/>
              <a:gd name="f10" fmla="val 17520"/>
              <a:gd name="f11" fmla="*/ 10800 10800 1"/>
              <a:gd name="f12" fmla="+- 0 0 0"/>
              <a:gd name="f13" fmla="+- 0 0 360"/>
              <a:gd name="f14" fmla="val 10800"/>
              <a:gd name="f15" fmla="*/ 1165 1165 1"/>
              <a:gd name="f16" fmla="val 1165"/>
              <a:gd name="f17" fmla="val 4870"/>
              <a:gd name="f18" fmla="val 8680"/>
              <a:gd name="f19" fmla="val 12920"/>
              <a:gd name="f20" fmla="val 16730"/>
              <a:gd name="f21" fmla="*/ f4 1 21600"/>
              <a:gd name="f22" fmla="*/ f5 1 21600"/>
              <a:gd name="f23" fmla="pin 15510 f0 17520"/>
              <a:gd name="f24" fmla="*/ 0 f6 1"/>
              <a:gd name="f25" fmla="*/ f12 f1 1"/>
              <a:gd name="f26" fmla="*/ f13 f1 1"/>
              <a:gd name="f27" fmla="+- f23 0 15510"/>
              <a:gd name="f28" fmla="*/ 10800 f21 1"/>
              <a:gd name="f29" fmla="*/ f23 f22 1"/>
              <a:gd name="f30" fmla="*/ 3163 f21 1"/>
              <a:gd name="f31" fmla="*/ 18437 f21 1"/>
              <a:gd name="f32" fmla="*/ 18437 f22 1"/>
              <a:gd name="f33" fmla="*/ 3163 f22 1"/>
              <a:gd name="f34" fmla="*/ f24 1 f3"/>
              <a:gd name="f35" fmla="*/ f25 1 f3"/>
              <a:gd name="f36" fmla="*/ f26 1 f3"/>
              <a:gd name="f37" fmla="*/ 0 f22 1"/>
              <a:gd name="f38" fmla="*/ 0 f21 1"/>
              <a:gd name="f39" fmla="*/ 10800 f22 1"/>
              <a:gd name="f40" fmla="*/ 21600 f22 1"/>
              <a:gd name="f41" fmla="*/ 21600 f21 1"/>
              <a:gd name="f42" fmla="+- 17520 0 f27"/>
              <a:gd name="f43" fmla="+- 15510 f27 0"/>
              <a:gd name="f44" fmla="+- 0 0 f34"/>
              <a:gd name="f45" fmla="+- f35 0 f2"/>
              <a:gd name="f46" fmla="+- f36 0 f2"/>
              <a:gd name="f47" fmla="*/ f44 f1 1"/>
              <a:gd name="f48" fmla="+- f46 0 f45"/>
              <a:gd name="f49" fmla="*/ f47 1 f6"/>
              <a:gd name="f50" fmla="+- f49 0 f2"/>
              <a:gd name="f51" fmla="cos 1 f50"/>
              <a:gd name="f52" fmla="sin 1 f50"/>
              <a:gd name="f53" fmla="+- 0 0 f51"/>
              <a:gd name="f54" fmla="+- 0 0 f52"/>
              <a:gd name="f55" fmla="*/ 10800 f53 1"/>
              <a:gd name="f56" fmla="*/ 10800 f54 1"/>
              <a:gd name="f57" fmla="*/ 1165 f53 1"/>
              <a:gd name="f58" fmla="*/ 1165 f54 1"/>
              <a:gd name="f59" fmla="*/ f55 f55 1"/>
              <a:gd name="f60" fmla="*/ f56 f56 1"/>
              <a:gd name="f61" fmla="*/ f57 f57 1"/>
              <a:gd name="f62" fmla="*/ f58 f58 1"/>
              <a:gd name="f63" fmla="+- f59 f60 0"/>
              <a:gd name="f64" fmla="+- f61 f62 0"/>
              <a:gd name="f65" fmla="sqrt f63"/>
              <a:gd name="f66" fmla="sqrt f64"/>
              <a:gd name="f67" fmla="*/ f11 1 f65"/>
              <a:gd name="f68" fmla="*/ f15 1 f66"/>
              <a:gd name="f69" fmla="*/ f53 f67 1"/>
              <a:gd name="f70" fmla="*/ f54 f67 1"/>
              <a:gd name="f71" fmla="*/ f53 f68 1"/>
              <a:gd name="f72" fmla="*/ f54 f68 1"/>
              <a:gd name="f73" fmla="+- 10800 0 f69"/>
              <a:gd name="f74" fmla="+- 10800 0 f70"/>
              <a:gd name="f75" fmla="+- 7305 0 f71"/>
              <a:gd name="f76" fmla="+- 7515 0 f72"/>
              <a:gd name="f77" fmla="+- 14295 0 f71"/>
            </a:gdLst>
            <a:ahLst>
              <a:ahXY gdRefY="f0" minY="f9" maxY="f10">
                <a:pos x="f28" y="f29"/>
              </a:ahXY>
            </a:ahLst>
            <a:cxnLst>
              <a:cxn ang="3cd4">
                <a:pos x="hc" y="t"/>
              </a:cxn>
              <a:cxn ang="0">
                <a:pos x="r" y="vc"/>
              </a:cxn>
              <a:cxn ang="cd4">
                <a:pos x="hc" y="b"/>
              </a:cxn>
              <a:cxn ang="cd2">
                <a:pos x="l" y="vc"/>
              </a:cxn>
              <a:cxn ang="f45">
                <a:pos x="f28" y="f37"/>
              </a:cxn>
              <a:cxn ang="f45">
                <a:pos x="f30" y="f33"/>
              </a:cxn>
              <a:cxn ang="f45">
                <a:pos x="f38" y="f39"/>
              </a:cxn>
              <a:cxn ang="f45">
                <a:pos x="f30" y="f32"/>
              </a:cxn>
              <a:cxn ang="f45">
                <a:pos x="f28" y="f40"/>
              </a:cxn>
              <a:cxn ang="f45">
                <a:pos x="f31" y="f32"/>
              </a:cxn>
              <a:cxn ang="f45">
                <a:pos x="f41" y="f39"/>
              </a:cxn>
              <a:cxn ang="f45">
                <a:pos x="f31" y="f33"/>
              </a:cxn>
            </a:cxnLst>
            <a:rect l="f30" t="f33" r="f31" b="f32"/>
            <a:pathLst>
              <a:path w="21600" h="21600">
                <a:moveTo>
                  <a:pt x="f73" y="f74"/>
                </a:moveTo>
                <a:arcTo wR="f14" hR="f14" stAng="f45" swAng="f48"/>
                <a:close/>
              </a:path>
              <a:path w="21600" h="21600">
                <a:moveTo>
                  <a:pt x="f75" y="f76"/>
                </a:moveTo>
                <a:arcTo wR="f16" hR="f16" stAng="f45" swAng="f48"/>
                <a:close/>
              </a:path>
              <a:path w="21600" h="21600">
                <a:moveTo>
                  <a:pt x="f77" y="f76"/>
                </a:moveTo>
                <a:arcTo wR="f16" hR="f16" stAng="f45" swAng="f48"/>
                <a:close/>
              </a:path>
              <a:path w="21600" h="21600" fill="none">
                <a:moveTo>
                  <a:pt x="f17" y="f42"/>
                </a:moveTo>
                <a:cubicBezTo>
                  <a:pt x="f18" y="f43"/>
                  <a:pt x="f19" y="f43"/>
                  <a:pt x="f20" y="f42"/>
                </a:cubicBezTo>
              </a:path>
            </a:pathLst>
          </a:custGeom>
          <a:solidFill>
            <a:srgbClr val="99CCFF"/>
          </a:solidFill>
          <a:ln w="18360">
            <a:solidFill>
              <a:srgbClr val="000000"/>
            </a:solidFill>
            <a:prstDash val="solid"/>
          </a:ln>
        </p:spPr>
        <p:txBody>
          <a:bodyPr vert="horz" wrap="none" lIns="81638" tIns="40819" rIns="81638" bIns="40819"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21" name="ZoneTexte 12"/>
          <p:cNvSpPr txBox="1"/>
          <p:nvPr/>
        </p:nvSpPr>
        <p:spPr>
          <a:xfrm>
            <a:off x="4199117" y="2961782"/>
            <a:ext cx="314191" cy="406800"/>
          </a:xfrm>
          <a:prstGeom prst="rect">
            <a:avLst/>
          </a:prstGeom>
          <a:solidFill>
            <a:srgbClr val="FFFFFF"/>
          </a:solidFill>
          <a:ln>
            <a:noFill/>
          </a:ln>
        </p:spPr>
        <p:txBody>
          <a:bodyPr vert="horz" wrap="squar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22" name="Forme libre 21"/>
          <p:cNvSpPr/>
          <p:nvPr/>
        </p:nvSpPr>
        <p:spPr>
          <a:xfrm>
            <a:off x="1211506" y="1496291"/>
            <a:ext cx="6414771" cy="4265738"/>
          </a:xfrm>
          <a:custGeom>
            <a:avLst/>
            <a:gdLst/>
            <a:ahLst/>
            <a:cxnLst>
              <a:cxn ang="3cd4">
                <a:pos x="hc" y="t"/>
              </a:cxn>
              <a:cxn ang="cd2">
                <a:pos x="l" y="vc"/>
              </a:cxn>
              <a:cxn ang="cd4">
                <a:pos x="hc" y="b"/>
              </a:cxn>
              <a:cxn ang="0">
                <a:pos x="r" y="vc"/>
              </a:cxn>
            </a:cxnLst>
            <a:rect l="l" t="t" r="r" b="b"/>
            <a:pathLst>
              <a:path w="19645" h="13064" fill="none">
                <a:moveTo>
                  <a:pt x="0" y="13064"/>
                </a:moveTo>
                <a:lnTo>
                  <a:pt x="18032" y="13064"/>
                </a:lnTo>
                <a:lnTo>
                  <a:pt x="19645" y="13064"/>
                </a:lnTo>
                <a:lnTo>
                  <a:pt x="19645" y="0"/>
                </a:lnTo>
              </a:path>
            </a:pathLst>
          </a:custGeom>
          <a:noFill/>
          <a:ln w="36720">
            <a:solidFill>
              <a:srgbClr val="008000"/>
            </a:solidFill>
            <a:custDash>
              <a:ds d="0" sp="0"/>
            </a:custDash>
          </a:ln>
        </p:spPr>
        <p:txBody>
          <a:bodyPr vert="horz" wrap="none" lIns="90128" tIns="49309" rIns="90128" bIns="49309"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23" name="Forme libre 14"/>
          <p:cNvSpPr/>
          <p:nvPr/>
        </p:nvSpPr>
        <p:spPr>
          <a:xfrm>
            <a:off x="7286663" y="5635654"/>
            <a:ext cx="252751" cy="231851"/>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AE00"/>
          </a:solidFill>
          <a:ln>
            <a:noFill/>
            <a:prstDash val="solid"/>
          </a:ln>
        </p:spPr>
        <p:txBody>
          <a:bodyPr vert="horz" wrap="none" lIns="81638" tIns="40819" rIns="81638" bIns="40819"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24" name="Forme libre 15"/>
          <p:cNvSpPr/>
          <p:nvPr/>
        </p:nvSpPr>
        <p:spPr>
          <a:xfrm>
            <a:off x="7500227" y="4477377"/>
            <a:ext cx="252751" cy="231851"/>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AE00"/>
          </a:solidFill>
          <a:ln>
            <a:noFill/>
            <a:prstDash val="solid"/>
          </a:ln>
        </p:spPr>
        <p:txBody>
          <a:bodyPr vert="horz" wrap="none" lIns="81638" tIns="40819" rIns="81638" bIns="40819"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25" name="Forme libre 17"/>
          <p:cNvSpPr/>
          <p:nvPr/>
        </p:nvSpPr>
        <p:spPr>
          <a:xfrm>
            <a:off x="4182141" y="5625531"/>
            <a:ext cx="252751" cy="231851"/>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AE00"/>
          </a:solidFill>
          <a:ln>
            <a:noFill/>
            <a:prstDash val="solid"/>
          </a:ln>
        </p:spPr>
        <p:txBody>
          <a:bodyPr vert="horz" wrap="none" lIns="81638" tIns="40819" rIns="81638" bIns="40819"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26" name="Forme libre 18"/>
          <p:cNvSpPr/>
          <p:nvPr/>
        </p:nvSpPr>
        <p:spPr>
          <a:xfrm>
            <a:off x="5246044" y="5636307"/>
            <a:ext cx="252751" cy="231851"/>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AE00"/>
          </a:solidFill>
          <a:ln>
            <a:noFill/>
            <a:prstDash val="solid"/>
          </a:ln>
        </p:spPr>
        <p:txBody>
          <a:bodyPr vert="horz" wrap="none" lIns="81638" tIns="40819" rIns="81638" bIns="40819"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
        <p:nvSpPr>
          <p:cNvPr id="27" name="Forme libre 19"/>
          <p:cNvSpPr/>
          <p:nvPr/>
        </p:nvSpPr>
        <p:spPr>
          <a:xfrm>
            <a:off x="6731526" y="5635654"/>
            <a:ext cx="252751" cy="231851"/>
          </a:xfrm>
          <a:custGeom>
            <a:avLst/>
            <a:gdLst>
              <a:gd name="f0" fmla="val w"/>
              <a:gd name="f1" fmla="val h"/>
              <a:gd name="f2" fmla="val 0"/>
              <a:gd name="f3" fmla="val 21600"/>
              <a:gd name="f4" fmla="val 10797"/>
              <a:gd name="f5" fmla="val 8278"/>
              <a:gd name="f6" fmla="val 8256"/>
              <a:gd name="f7" fmla="val 6722"/>
              <a:gd name="f8" fmla="val 13405"/>
              <a:gd name="f9" fmla="val 4198"/>
              <a:gd name="f10" fmla="val 16580"/>
              <a:gd name="f11" fmla="val 17401"/>
              <a:gd name="f12" fmla="val 14878"/>
              <a:gd name="f13" fmla="val 13321"/>
              <a:gd name="f14" fmla="*/ f0 1 21600"/>
              <a:gd name="f15" fmla="*/ f1 1 21600"/>
              <a:gd name="f16" fmla="*/ 6722 f14 1"/>
              <a:gd name="f17" fmla="*/ 14878 f14 1"/>
              <a:gd name="f18" fmla="*/ 15460 f15 1"/>
              <a:gd name="f19" fmla="*/ 8256 f15 1"/>
            </a:gdLst>
            <a:ahLst/>
            <a:cxnLst>
              <a:cxn ang="3cd4">
                <a:pos x="hc" y="t"/>
              </a:cxn>
              <a:cxn ang="0">
                <a:pos x="r" y="vc"/>
              </a:cxn>
              <a:cxn ang="cd4">
                <a:pos x="hc" y="b"/>
              </a:cxn>
              <a:cxn ang="cd2">
                <a:pos x="l" y="vc"/>
              </a:cxn>
            </a:cxnLst>
            <a:rect l="f16" t="f19" r="f17" b="f18"/>
            <a:pathLst>
              <a:path w="21600" h="21600">
                <a:moveTo>
                  <a:pt x="f4" y="f2"/>
                </a:moveTo>
                <a:lnTo>
                  <a:pt x="f5" y="f6"/>
                </a:lnTo>
                <a:lnTo>
                  <a:pt x="f2" y="f6"/>
                </a:lnTo>
                <a:lnTo>
                  <a:pt x="f7" y="f8"/>
                </a:lnTo>
                <a:lnTo>
                  <a:pt x="f9" y="f3"/>
                </a:lnTo>
                <a:lnTo>
                  <a:pt x="f4" y="f10"/>
                </a:lnTo>
                <a:lnTo>
                  <a:pt x="f11" y="f3"/>
                </a:lnTo>
                <a:lnTo>
                  <a:pt x="f12" y="f8"/>
                </a:lnTo>
                <a:lnTo>
                  <a:pt x="f3" y="f6"/>
                </a:lnTo>
                <a:lnTo>
                  <a:pt x="f13" y="f6"/>
                </a:lnTo>
                <a:lnTo>
                  <a:pt x="f4" y="f2"/>
                </a:lnTo>
                <a:close/>
              </a:path>
            </a:pathLst>
          </a:custGeom>
          <a:solidFill>
            <a:srgbClr val="00AE00"/>
          </a:solidFill>
          <a:ln>
            <a:noFill/>
            <a:prstDash val="solid"/>
          </a:ln>
        </p:spPr>
        <p:txBody>
          <a:bodyPr vert="horz" wrap="none" lIns="81638" tIns="40819" rIns="81638" bIns="40819"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GB" sz="1633">
              <a:latin typeface="Arial" pitchFamily="18"/>
              <a:ea typeface="MS Gothic" pitchFamily="2"/>
              <a:cs typeface="Tahoma" pitchFamily="2"/>
            </a:endParaRPr>
          </a:p>
        </p:txBody>
      </p:sp>
    </p:spTree>
    <p:extLst>
      <p:ext uri="{BB962C8B-B14F-4D97-AF65-F5344CB8AC3E}">
        <p14:creationId xmlns:p14="http://schemas.microsoft.com/office/powerpoint/2010/main" val="2009292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0" y="1517073"/>
            <a:ext cx="9144000" cy="5448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None/>
            </a:pPr>
            <a:endParaRPr lang="en-GB" sz="2540" dirty="0" smtClean="0">
              <a:solidFill>
                <a:schemeClr val="accent1"/>
              </a:solidFill>
              <a:cs typeface="Arial" pitchFamily="18"/>
            </a:endParaRPr>
          </a:p>
          <a:p>
            <a:pPr lvl="0" algn="just">
              <a:buNone/>
            </a:pPr>
            <a:endParaRPr lang="en-GB" sz="2540" dirty="0">
              <a:solidFill>
                <a:schemeClr val="accent1"/>
              </a:solidFill>
              <a:cs typeface="Arial" pitchFamily="18"/>
            </a:endParaRPr>
          </a:p>
          <a:p>
            <a:pPr lvl="0" algn="ctr">
              <a:buNone/>
            </a:pPr>
            <a:r>
              <a:rPr lang="en-US" sz="3000" b="1" dirty="0">
                <a:solidFill>
                  <a:srgbClr val="ED192E"/>
                </a:solidFill>
                <a:cs typeface="Arial" pitchFamily="18"/>
              </a:rPr>
              <a:t>ECDF:</a:t>
            </a:r>
          </a:p>
          <a:p>
            <a:pPr lvl="0" algn="ctr">
              <a:buNone/>
            </a:pPr>
            <a:r>
              <a:rPr lang="en-US" sz="3000" dirty="0">
                <a:cs typeface="Arial" pitchFamily="18"/>
              </a:rPr>
              <a:t>Empirical</a:t>
            </a:r>
            <a:r>
              <a:rPr lang="en-US" sz="2600" dirty="0">
                <a:cs typeface="Arial" pitchFamily="18"/>
              </a:rPr>
              <a:t> </a:t>
            </a:r>
            <a:r>
              <a:rPr lang="en-US" sz="3000" dirty="0">
                <a:cs typeface="Arial" pitchFamily="18"/>
              </a:rPr>
              <a:t>Cumulative</a:t>
            </a:r>
            <a:r>
              <a:rPr lang="en-US" sz="2600" dirty="0">
                <a:cs typeface="Arial" pitchFamily="18"/>
              </a:rPr>
              <a:t> </a:t>
            </a:r>
            <a:r>
              <a:rPr lang="en-US" sz="3000" dirty="0">
                <a:cs typeface="Arial" pitchFamily="18"/>
              </a:rPr>
              <a:t>Distribution</a:t>
            </a:r>
            <a:r>
              <a:rPr lang="en-US" sz="2600" dirty="0">
                <a:cs typeface="Arial" pitchFamily="18"/>
              </a:rPr>
              <a:t> </a:t>
            </a:r>
            <a:r>
              <a:rPr lang="en-US" sz="3000" dirty="0">
                <a:cs typeface="Arial" pitchFamily="18"/>
              </a:rPr>
              <a:t>Function of</a:t>
            </a:r>
            <a:r>
              <a:rPr lang="en-US" sz="2600" dirty="0">
                <a:cs typeface="Arial" pitchFamily="18"/>
              </a:rPr>
              <a:t> </a:t>
            </a:r>
            <a:r>
              <a:rPr lang="en-US" sz="3000" dirty="0" smtClean="0">
                <a:cs typeface="Arial" pitchFamily="18"/>
              </a:rPr>
              <a:t>the</a:t>
            </a:r>
            <a:r>
              <a:rPr lang="en-US" sz="2600" dirty="0" smtClean="0">
                <a:cs typeface="Arial" pitchFamily="18"/>
              </a:rPr>
              <a:t> </a:t>
            </a:r>
            <a:r>
              <a:rPr lang="en-US" sz="3000" dirty="0" smtClean="0">
                <a:cs typeface="Arial" pitchFamily="18"/>
              </a:rPr>
              <a:t>Runtime</a:t>
            </a:r>
          </a:p>
          <a:p>
            <a:pPr lvl="0" algn="ctr">
              <a:buNone/>
            </a:pPr>
            <a:r>
              <a:rPr lang="en-US" sz="3000" dirty="0" smtClean="0">
                <a:cs typeface="Arial" pitchFamily="18"/>
              </a:rPr>
              <a:t>[aka data profile]</a:t>
            </a:r>
            <a:endParaRPr lang="en-US" sz="3000" dirty="0">
              <a:cs typeface="Arial" pitchFamily="18"/>
            </a:endParaRPr>
          </a:p>
        </p:txBody>
      </p:sp>
    </p:spTree>
    <p:extLst>
      <p:ext uri="{BB962C8B-B14F-4D97-AF65-F5344CB8AC3E}">
        <p14:creationId xmlns:p14="http://schemas.microsoft.com/office/powerpoint/2010/main" val="22961178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628650" y="677042"/>
            <a:ext cx="7886700" cy="701731"/>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 A Convergence Graph</a:t>
            </a:r>
          </a:p>
        </p:txBody>
      </p:sp>
      <p:sp>
        <p:nvSpPr>
          <p:cNvPr id="3" name="Espace réservé du texte 2"/>
          <p:cNvSpPr txBox="1">
            <a:spLocks noGrp="1"/>
          </p:cNvSpPr>
          <p:nvPr>
            <p:ph type="body" idx="4294967295"/>
          </p:nvPr>
        </p:nvSpPr>
        <p:spPr>
          <a:xfrm>
            <a:off x="628650" y="1825625"/>
            <a:ext cx="7886700" cy="535531"/>
          </a:xfrm>
        </p:spPr>
        <p:txBody>
          <a:bodyPr>
            <a:sp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endParaRPr lang="en-GB"/>
          </a:p>
        </p:txBody>
      </p:sp>
      <p:pic>
        <p:nvPicPr>
          <p:cNvPr id="4" name="Image 3"/>
          <p:cNvPicPr>
            <a:picLocks noChangeAspect="1"/>
          </p:cNvPicPr>
          <p:nvPr/>
        </p:nvPicPr>
        <p:blipFill>
          <a:blip r:embed="rId3" cstate="print">
            <a:alphaModFix/>
            <a:lum/>
          </a:blip>
          <a:srcRect/>
          <a:stretch>
            <a:fillRect/>
          </a:stretch>
        </p:blipFill>
        <p:spPr>
          <a:xfrm>
            <a:off x="826174" y="8139355"/>
            <a:ext cx="6775937" cy="5117057"/>
          </a:xfrm>
          <a:prstGeom prst="rect">
            <a:avLst/>
          </a:prstGeom>
          <a:noFill/>
          <a:ln>
            <a:noFill/>
          </a:ln>
        </p:spPr>
      </p:pic>
      <p:pic>
        <p:nvPicPr>
          <p:cNvPr id="5" name="Image 4"/>
          <p:cNvPicPr>
            <a:picLocks noChangeAspect="1"/>
          </p:cNvPicPr>
          <p:nvPr/>
        </p:nvPicPr>
        <p:blipFill>
          <a:blip r:embed="rId4" cstate="print">
            <a:alphaModFix/>
            <a:lum/>
          </a:blip>
          <a:srcRect/>
          <a:stretch>
            <a:fillRect/>
          </a:stretch>
        </p:blipFill>
        <p:spPr>
          <a:xfrm>
            <a:off x="0" y="869313"/>
            <a:ext cx="6775937" cy="5117057"/>
          </a:xfrm>
          <a:prstGeom prst="rect">
            <a:avLst/>
          </a:prstGeom>
          <a:noFill/>
          <a:ln>
            <a:noFill/>
          </a:ln>
        </p:spPr>
      </p:pic>
      <p:pic>
        <p:nvPicPr>
          <p:cNvPr id="6" name="Image 5"/>
          <p:cNvPicPr>
            <a:picLocks noChangeAspect="1"/>
          </p:cNvPicPr>
          <p:nvPr/>
        </p:nvPicPr>
        <p:blipFill>
          <a:blip r:embed="rId5" cstate="print">
            <a:alphaModFix/>
            <a:lum/>
          </a:blip>
          <a:srcRect/>
          <a:stretch>
            <a:fillRect/>
          </a:stretch>
        </p:blipFill>
        <p:spPr>
          <a:xfrm>
            <a:off x="0" y="829800"/>
            <a:ext cx="6775937" cy="5117057"/>
          </a:xfrm>
          <a:prstGeom prst="rect">
            <a:avLst/>
          </a:prstGeom>
          <a:noFill/>
          <a:ln>
            <a:noFill/>
          </a:ln>
        </p:spPr>
      </p:pic>
      <p:pic>
        <p:nvPicPr>
          <p:cNvPr id="7" name="Image 6"/>
          <p:cNvPicPr>
            <a:picLocks noChangeAspect="1"/>
          </p:cNvPicPr>
          <p:nvPr/>
        </p:nvPicPr>
        <p:blipFill>
          <a:blip r:embed="rId6" cstate="print">
            <a:alphaModFix/>
            <a:lum/>
          </a:blip>
          <a:srcRect/>
          <a:stretch>
            <a:fillRect/>
          </a:stretch>
        </p:blipFill>
        <p:spPr>
          <a:xfrm>
            <a:off x="780130" y="5468459"/>
            <a:ext cx="5676766" cy="582567"/>
          </a:xfrm>
          <a:prstGeom prst="rect">
            <a:avLst/>
          </a:prstGeom>
          <a:noFill/>
          <a:ln>
            <a:noFill/>
          </a:ln>
        </p:spPr>
      </p:pic>
      <p:sp>
        <p:nvSpPr>
          <p:cNvPr id="11"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A Convergence Graph</a:t>
            </a:r>
            <a:endParaRPr lang="fr-FR" b="1" dirty="0">
              <a:solidFill>
                <a:srgbClr val="ED192E"/>
              </a:solidFill>
              <a:latin typeface="+mn-lt"/>
            </a:endParaRPr>
          </a:p>
        </p:txBody>
      </p:sp>
    </p:spTree>
    <p:extLst>
      <p:ext uri="{BB962C8B-B14F-4D97-AF65-F5344CB8AC3E}">
        <p14:creationId xmlns:p14="http://schemas.microsoft.com/office/powerpoint/2010/main" val="1425428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cstate="print">
            <a:alphaModFix/>
            <a:lum/>
          </a:blip>
          <a:srcRect/>
          <a:stretch>
            <a:fillRect/>
          </a:stretch>
        </p:blipFill>
        <p:spPr>
          <a:xfrm>
            <a:off x="0" y="869313"/>
            <a:ext cx="6775937" cy="5117057"/>
          </a:xfrm>
          <a:prstGeom prst="rect">
            <a:avLst/>
          </a:prstGeom>
          <a:noFill/>
          <a:ln>
            <a:noFill/>
          </a:ln>
        </p:spPr>
      </p:pic>
      <p:pic>
        <p:nvPicPr>
          <p:cNvPr id="5" name="Image 4"/>
          <p:cNvPicPr>
            <a:picLocks noChangeAspect="1"/>
          </p:cNvPicPr>
          <p:nvPr/>
        </p:nvPicPr>
        <p:blipFill>
          <a:blip r:embed="rId4" cstate="print">
            <a:alphaModFix/>
            <a:lum/>
          </a:blip>
          <a:srcRect/>
          <a:stretch>
            <a:fillRect/>
          </a:stretch>
        </p:blipFill>
        <p:spPr>
          <a:xfrm>
            <a:off x="0" y="829800"/>
            <a:ext cx="6775937" cy="5117057"/>
          </a:xfrm>
          <a:prstGeom prst="rect">
            <a:avLst/>
          </a:prstGeom>
          <a:noFill/>
          <a:ln>
            <a:noFill/>
          </a:ln>
        </p:spPr>
      </p:pic>
      <p:pic>
        <p:nvPicPr>
          <p:cNvPr id="7" name="Image 6"/>
          <p:cNvPicPr>
            <a:picLocks noChangeAspect="1"/>
          </p:cNvPicPr>
          <p:nvPr/>
        </p:nvPicPr>
        <p:blipFill>
          <a:blip r:embed="rId5" cstate="print">
            <a:alphaModFix/>
            <a:lum/>
          </a:blip>
          <a:srcRect/>
          <a:stretch>
            <a:fillRect/>
          </a:stretch>
        </p:blipFill>
        <p:spPr>
          <a:xfrm>
            <a:off x="780130" y="5468459"/>
            <a:ext cx="5676766" cy="582567"/>
          </a:xfrm>
          <a:prstGeom prst="rect">
            <a:avLst/>
          </a:prstGeom>
          <a:noFill/>
          <a:ln>
            <a:noFill/>
          </a:ln>
        </p:spPr>
      </p:pic>
      <p:sp>
        <p:nvSpPr>
          <p:cNvPr id="11"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First Hitting Time is Monotonous</a:t>
            </a:r>
            <a:endParaRPr lang="fr-FR" b="1" dirty="0">
              <a:solidFill>
                <a:srgbClr val="ED192E"/>
              </a:solidFill>
              <a:latin typeface="+mn-lt"/>
            </a:endParaRPr>
          </a:p>
        </p:txBody>
      </p:sp>
    </p:spTree>
    <p:extLst>
      <p:ext uri="{BB962C8B-B14F-4D97-AF65-F5344CB8AC3E}">
        <p14:creationId xmlns:p14="http://schemas.microsoft.com/office/powerpoint/2010/main" val="3123465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alphaModFix/>
            <a:lum/>
          </a:blip>
          <a:srcRect/>
          <a:stretch>
            <a:fillRect/>
          </a:stretch>
        </p:blipFill>
        <p:spPr>
          <a:xfrm>
            <a:off x="0" y="865395"/>
            <a:ext cx="6775937" cy="5117057"/>
          </a:xfrm>
          <a:prstGeom prst="rect">
            <a:avLst/>
          </a:prstGeom>
          <a:noFill/>
          <a:ln>
            <a:noFill/>
          </a:ln>
        </p:spPr>
      </p:pic>
      <p:sp>
        <p:nvSpPr>
          <p:cNvPr id="3" name="Titre 2"/>
          <p:cNvSpPr txBox="1">
            <a:spLocks noGrp="1"/>
          </p:cNvSpPr>
          <p:nvPr>
            <p:ph type="title" idx="4294967295"/>
          </p:nvPr>
        </p:nvSpPr>
        <p:spPr>
          <a:xfrm>
            <a:off x="628650" y="677042"/>
            <a:ext cx="7886700" cy="701731"/>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GB"/>
          </a:p>
        </p:txBody>
      </p:sp>
      <p:sp>
        <p:nvSpPr>
          <p:cNvPr id="4" name="Espace réservé du texte 3"/>
          <p:cNvSpPr txBox="1">
            <a:spLocks noGrp="1"/>
          </p:cNvSpPr>
          <p:nvPr>
            <p:ph type="body" idx="4294967295"/>
          </p:nvPr>
        </p:nvSpPr>
        <p:spPr>
          <a:xfrm>
            <a:off x="628650" y="1825625"/>
            <a:ext cx="7886700" cy="535531"/>
          </a:xfrm>
        </p:spPr>
        <p:txBody>
          <a:bodyPr>
            <a:sp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endParaRPr lang="en-GB"/>
          </a:p>
        </p:txBody>
      </p:sp>
      <p:pic>
        <p:nvPicPr>
          <p:cNvPr id="5" name="Image 4"/>
          <p:cNvPicPr>
            <a:picLocks noChangeAspect="1"/>
          </p:cNvPicPr>
          <p:nvPr/>
        </p:nvPicPr>
        <p:blipFill>
          <a:blip r:embed="rId4" cstate="print">
            <a:alphaModFix/>
            <a:lum/>
          </a:blip>
          <a:srcRect/>
          <a:stretch>
            <a:fillRect/>
          </a:stretch>
        </p:blipFill>
        <p:spPr>
          <a:xfrm>
            <a:off x="0" y="829800"/>
            <a:ext cx="6775937" cy="5117057"/>
          </a:xfrm>
          <a:prstGeom prst="rect">
            <a:avLst/>
          </a:prstGeom>
          <a:noFill/>
          <a:ln>
            <a:noFill/>
          </a:ln>
        </p:spPr>
      </p:pic>
      <p:pic>
        <p:nvPicPr>
          <p:cNvPr id="7" name="Image 6"/>
          <p:cNvPicPr>
            <a:picLocks noChangeAspect="1"/>
          </p:cNvPicPr>
          <p:nvPr/>
        </p:nvPicPr>
        <p:blipFill>
          <a:blip r:embed="rId5" cstate="print">
            <a:alphaModFix/>
            <a:lum/>
          </a:blip>
          <a:srcRect/>
          <a:stretch>
            <a:fillRect/>
          </a:stretch>
        </p:blipFill>
        <p:spPr>
          <a:xfrm>
            <a:off x="780130" y="5468459"/>
            <a:ext cx="5676766" cy="582567"/>
          </a:xfrm>
          <a:prstGeom prst="rect">
            <a:avLst/>
          </a:prstGeom>
          <a:noFill/>
          <a:ln>
            <a:noFill/>
          </a:ln>
        </p:spPr>
      </p:pic>
      <p:sp>
        <p:nvSpPr>
          <p:cNvPr id="11"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15 Runs</a:t>
            </a:r>
            <a:endParaRPr lang="fr-FR" b="1" dirty="0">
              <a:solidFill>
                <a:srgbClr val="ED192E"/>
              </a:solidFill>
              <a:latin typeface="+mn-lt"/>
            </a:endParaRPr>
          </a:p>
        </p:txBody>
      </p:sp>
    </p:spTree>
    <p:extLst>
      <p:ext uri="{BB962C8B-B14F-4D97-AF65-F5344CB8AC3E}">
        <p14:creationId xmlns:p14="http://schemas.microsoft.com/office/powerpoint/2010/main" val="3442381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txBox="1">
            <a:spLocks noGrp="1"/>
          </p:cNvSpPr>
          <p:nvPr>
            <p:ph type="body" idx="4294967295"/>
          </p:nvPr>
        </p:nvSpPr>
        <p:spPr>
          <a:xfrm>
            <a:off x="628650" y="1825625"/>
            <a:ext cx="7886700" cy="535531"/>
          </a:xfrm>
        </p:spPr>
        <p:txBody>
          <a:bodyPr>
            <a:sp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endParaRPr lang="en-GB"/>
          </a:p>
        </p:txBody>
      </p:sp>
      <p:pic>
        <p:nvPicPr>
          <p:cNvPr id="4" name="Image 3"/>
          <p:cNvPicPr>
            <a:picLocks noChangeAspect="1"/>
          </p:cNvPicPr>
          <p:nvPr/>
        </p:nvPicPr>
        <p:blipFill>
          <a:blip r:embed="rId3" cstate="print">
            <a:alphaModFix/>
            <a:lum/>
          </a:blip>
          <a:srcRect/>
          <a:stretch>
            <a:fillRect/>
          </a:stretch>
        </p:blipFill>
        <p:spPr>
          <a:xfrm>
            <a:off x="0" y="829800"/>
            <a:ext cx="6775937" cy="5117057"/>
          </a:xfrm>
          <a:prstGeom prst="rect">
            <a:avLst/>
          </a:prstGeom>
          <a:noFill/>
          <a:ln>
            <a:noFill/>
          </a:ln>
        </p:spPr>
      </p:pic>
      <p:pic>
        <p:nvPicPr>
          <p:cNvPr id="5" name="Image 4"/>
          <p:cNvPicPr>
            <a:picLocks noChangeAspect="1"/>
          </p:cNvPicPr>
          <p:nvPr/>
        </p:nvPicPr>
        <p:blipFill>
          <a:blip r:embed="rId4" cstate="print">
            <a:alphaModFix/>
            <a:lum/>
          </a:blip>
          <a:srcRect/>
          <a:stretch>
            <a:fillRect/>
          </a:stretch>
        </p:blipFill>
        <p:spPr>
          <a:xfrm>
            <a:off x="780130" y="5468459"/>
            <a:ext cx="5676766" cy="582567"/>
          </a:xfrm>
          <a:prstGeom prst="rect">
            <a:avLst/>
          </a:prstGeom>
          <a:noFill/>
          <a:ln>
            <a:noFill/>
          </a:ln>
        </p:spPr>
      </p:pic>
      <p:sp>
        <p:nvSpPr>
          <p:cNvPr id="6" name="ZoneTexte 5"/>
          <p:cNvSpPr txBox="1"/>
          <p:nvPr/>
        </p:nvSpPr>
        <p:spPr>
          <a:xfrm>
            <a:off x="6122836" y="5009003"/>
            <a:ext cx="700273" cy="323270"/>
          </a:xfrm>
          <a:prstGeom prst="rect">
            <a:avLst/>
          </a:prstGeom>
          <a:noFill/>
          <a:ln>
            <a:noFill/>
          </a:ln>
        </p:spPr>
        <p:txBody>
          <a:bodyPr vert="horz" wrap="non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GB" sz="1633">
                <a:solidFill>
                  <a:srgbClr val="B80047"/>
                </a:solidFill>
                <a:latin typeface="Arial" pitchFamily="18"/>
                <a:ea typeface="MS Gothic" pitchFamily="2"/>
                <a:cs typeface="Tahoma" pitchFamily="2"/>
              </a:rPr>
              <a:t>target</a:t>
            </a:r>
          </a:p>
        </p:txBody>
      </p:sp>
      <p:sp>
        <p:nvSpPr>
          <p:cNvPr id="11"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15 Runs ≤ 15 Runtime Data Points</a:t>
            </a:r>
            <a:endParaRPr lang="fr-FR" b="1" dirty="0">
              <a:solidFill>
                <a:srgbClr val="ED192E"/>
              </a:solidFill>
              <a:latin typeface="+mn-lt"/>
            </a:endParaRPr>
          </a:p>
        </p:txBody>
      </p:sp>
    </p:spTree>
    <p:extLst>
      <p:ext uri="{BB962C8B-B14F-4D97-AF65-F5344CB8AC3E}">
        <p14:creationId xmlns:p14="http://schemas.microsoft.com/office/powerpoint/2010/main" val="2128088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628650" y="677042"/>
            <a:ext cx="7886700" cy="701731"/>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GB"/>
              <a:t>Empirical CDF</a:t>
            </a:r>
          </a:p>
        </p:txBody>
      </p:sp>
      <p:pic>
        <p:nvPicPr>
          <p:cNvPr id="3" name="Image 2"/>
          <p:cNvPicPr>
            <a:picLocks noChangeAspect="1"/>
          </p:cNvPicPr>
          <p:nvPr/>
        </p:nvPicPr>
        <p:blipFill>
          <a:blip r:embed="rId3" cstate="print">
            <a:alphaModFix/>
            <a:lum/>
          </a:blip>
          <a:srcRect/>
          <a:stretch>
            <a:fillRect/>
          </a:stretch>
        </p:blipFill>
        <p:spPr>
          <a:xfrm>
            <a:off x="0" y="829800"/>
            <a:ext cx="6775937" cy="5117057"/>
          </a:xfrm>
          <a:prstGeom prst="rect">
            <a:avLst/>
          </a:prstGeom>
          <a:noFill/>
          <a:ln>
            <a:noFill/>
          </a:ln>
        </p:spPr>
      </p:pic>
      <p:pic>
        <p:nvPicPr>
          <p:cNvPr id="4" name="Image 3"/>
          <p:cNvPicPr>
            <a:picLocks noChangeAspect="1"/>
          </p:cNvPicPr>
          <p:nvPr/>
        </p:nvPicPr>
        <p:blipFill>
          <a:blip r:embed="rId4" cstate="print">
            <a:alphaModFix/>
            <a:lum/>
          </a:blip>
          <a:srcRect/>
          <a:stretch>
            <a:fillRect/>
          </a:stretch>
        </p:blipFill>
        <p:spPr>
          <a:xfrm>
            <a:off x="780130" y="5468459"/>
            <a:ext cx="5676766" cy="582567"/>
          </a:xfrm>
          <a:prstGeom prst="rect">
            <a:avLst/>
          </a:prstGeom>
          <a:noFill/>
          <a:ln>
            <a:noFill/>
          </a:ln>
        </p:spPr>
      </p:pic>
      <p:sp>
        <p:nvSpPr>
          <p:cNvPr id="5" name="Espace réservé du texte 4"/>
          <p:cNvSpPr txBox="1">
            <a:spLocks noGrp="1"/>
          </p:cNvSpPr>
          <p:nvPr>
            <p:ph type="body" idx="4294967295"/>
          </p:nvPr>
        </p:nvSpPr>
        <p:spPr>
          <a:xfrm>
            <a:off x="5970392" y="1208205"/>
            <a:ext cx="877215" cy="4641877"/>
          </a:xfrm>
        </p:spPr>
        <p:txBody>
          <a:bodyPr>
            <a:no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a:spcAft>
                <a:spcPts val="4114"/>
              </a:spcAft>
              <a:buNone/>
            </a:pPr>
            <a:r>
              <a:rPr lang="en-GB" sz="2000" dirty="0">
                <a:solidFill>
                  <a:srgbClr val="CCCC00"/>
                </a:solidFill>
              </a:rPr>
              <a:t>1</a:t>
            </a:r>
          </a:p>
          <a:p>
            <a:pPr>
              <a:spcAft>
                <a:spcPts val="4114"/>
              </a:spcAft>
              <a:buNone/>
            </a:pPr>
            <a:r>
              <a:rPr lang="en-GB" sz="2000" dirty="0">
                <a:solidFill>
                  <a:srgbClr val="CCCC00"/>
                </a:solidFill>
              </a:rPr>
              <a:t>0.8</a:t>
            </a:r>
          </a:p>
          <a:p>
            <a:pPr>
              <a:spcAft>
                <a:spcPts val="4114"/>
              </a:spcAft>
              <a:buNone/>
            </a:pPr>
            <a:r>
              <a:rPr lang="en-GB" sz="2000" dirty="0">
                <a:solidFill>
                  <a:srgbClr val="CCCC00"/>
                </a:solidFill>
              </a:rPr>
              <a:t>0.6</a:t>
            </a:r>
          </a:p>
          <a:p>
            <a:pPr>
              <a:spcAft>
                <a:spcPts val="4114"/>
              </a:spcAft>
              <a:buNone/>
            </a:pPr>
            <a:r>
              <a:rPr lang="en-GB" sz="2000" dirty="0">
                <a:solidFill>
                  <a:srgbClr val="CCCC00"/>
                </a:solidFill>
              </a:rPr>
              <a:t>0.4</a:t>
            </a:r>
          </a:p>
          <a:p>
            <a:pPr>
              <a:spcAft>
                <a:spcPts val="4114"/>
              </a:spcAft>
              <a:buNone/>
            </a:pPr>
            <a:r>
              <a:rPr lang="en-GB" sz="2000" dirty="0">
                <a:solidFill>
                  <a:srgbClr val="CCCC00"/>
                </a:solidFill>
              </a:rPr>
              <a:t>0.2</a:t>
            </a:r>
          </a:p>
          <a:p>
            <a:pPr>
              <a:spcAft>
                <a:spcPts val="4114"/>
              </a:spcAft>
              <a:buNone/>
            </a:pPr>
            <a:r>
              <a:rPr lang="en-GB" sz="2000" dirty="0">
                <a:solidFill>
                  <a:srgbClr val="CCCC00"/>
                </a:solidFill>
              </a:rPr>
              <a:t>0</a:t>
            </a:r>
          </a:p>
        </p:txBody>
      </p:sp>
      <p:sp>
        <p:nvSpPr>
          <p:cNvPr id="6" name="Espace réservé du texte 5"/>
          <p:cNvSpPr txBox="1">
            <a:spLocks noGrp="1"/>
          </p:cNvSpPr>
          <p:nvPr>
            <p:ph type="body" idx="4294967295"/>
          </p:nvPr>
        </p:nvSpPr>
        <p:spPr>
          <a:xfrm>
            <a:off x="6430360" y="1160677"/>
            <a:ext cx="2713640" cy="5615333"/>
          </a:xfrm>
        </p:spPr>
        <p:txBody>
          <a:bodyPr>
            <a:no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lvl="0">
              <a:buNone/>
            </a:pPr>
            <a:r>
              <a:rPr lang="en-GB" sz="2400" dirty="0">
                <a:latin typeface="+mn-lt"/>
              </a:rPr>
              <a:t>the</a:t>
            </a:r>
            <a:r>
              <a:rPr lang="en-GB" sz="2400" dirty="0">
                <a:solidFill>
                  <a:srgbClr val="CCCC00"/>
                </a:solidFill>
                <a:latin typeface="+mn-lt"/>
              </a:rPr>
              <a:t> ECDF</a:t>
            </a:r>
            <a:r>
              <a:rPr lang="en-GB" sz="2400" dirty="0">
                <a:latin typeface="+mn-lt"/>
              </a:rPr>
              <a:t> of run lengths </a:t>
            </a:r>
            <a:r>
              <a:rPr lang="en-GB" sz="2400" dirty="0" smtClean="0">
                <a:latin typeface="+mn-lt"/>
              </a:rPr>
              <a:t>to </a:t>
            </a:r>
            <a:r>
              <a:rPr lang="en-GB" sz="2400" dirty="0">
                <a:latin typeface="+mn-lt"/>
              </a:rPr>
              <a:t>reach the target</a:t>
            </a:r>
          </a:p>
          <a:p>
            <a:pPr lvl="0"/>
            <a:r>
              <a:rPr lang="en-GB" sz="2400" dirty="0">
                <a:latin typeface="+mn-lt"/>
              </a:rPr>
              <a:t>has for each data point a </a:t>
            </a:r>
            <a:r>
              <a:rPr lang="en-GB" sz="2400" dirty="0">
                <a:solidFill>
                  <a:srgbClr val="ED192E"/>
                </a:solidFill>
                <a:latin typeface="+mn-lt"/>
              </a:rPr>
              <a:t>vertical step of constant size</a:t>
            </a:r>
          </a:p>
          <a:p>
            <a:pPr lvl="0"/>
            <a:r>
              <a:rPr lang="en-GB" sz="2400" dirty="0">
                <a:latin typeface="+mn-lt"/>
              </a:rPr>
              <a:t>displays for each x-value (budget) the count of observations to the left (first hitting times</a:t>
            </a:r>
            <a:r>
              <a:rPr lang="en-GB" sz="2400" dirty="0" smtClean="0">
                <a:latin typeface="+mn-lt"/>
              </a:rPr>
              <a:t>)</a:t>
            </a:r>
            <a:endParaRPr lang="en-GB" sz="2400" dirty="0">
              <a:latin typeface="+mn-lt"/>
            </a:endParaRPr>
          </a:p>
        </p:txBody>
      </p:sp>
      <p:sp>
        <p:nvSpPr>
          <p:cNvPr id="10"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Empirical Cumulative Distribution</a:t>
            </a:r>
            <a:endParaRPr lang="fr-FR" b="1" dirty="0">
              <a:solidFill>
                <a:srgbClr val="ED192E"/>
              </a:solidFill>
              <a:latin typeface="+mn-lt"/>
            </a:endParaRPr>
          </a:p>
        </p:txBody>
      </p:sp>
      <p:sp>
        <p:nvSpPr>
          <p:cNvPr id="11" name="TextBox 10"/>
          <p:cNvSpPr txBox="1"/>
          <p:nvPr/>
        </p:nvSpPr>
        <p:spPr>
          <a:xfrm>
            <a:off x="628650" y="6051026"/>
            <a:ext cx="8338705" cy="1107996"/>
          </a:xfrm>
          <a:prstGeom prst="rect">
            <a:avLst/>
          </a:prstGeom>
          <a:noFill/>
        </p:spPr>
        <p:txBody>
          <a:bodyPr wrap="square" rtlCol="0">
            <a:spAutoFit/>
          </a:bodyPr>
          <a:lstStyle/>
          <a:p>
            <a:pPr lvl="0">
              <a:buNone/>
            </a:pPr>
            <a:r>
              <a:rPr lang="en-GB" sz="2400" dirty="0" smtClean="0"/>
              <a:t>e.g. 60</a:t>
            </a:r>
            <a:r>
              <a:rPr lang="en-GB" sz="2400" dirty="0"/>
              <a:t>% of the runs need between 2000 and 4000 evaluations</a:t>
            </a:r>
          </a:p>
          <a:p>
            <a:pPr lvl="0">
              <a:buNone/>
            </a:pPr>
            <a:r>
              <a:rPr lang="en-GB" sz="2400" dirty="0" smtClean="0">
                <a:solidFill>
                  <a:schemeClr val="bg1"/>
                </a:solidFill>
              </a:rPr>
              <a:t>e.g. </a:t>
            </a:r>
            <a:r>
              <a:rPr lang="en-GB" sz="2400" dirty="0" smtClean="0"/>
              <a:t>80</a:t>
            </a:r>
            <a:r>
              <a:rPr lang="en-GB" sz="2400" dirty="0"/>
              <a:t>% of the runs reached the target</a:t>
            </a:r>
          </a:p>
          <a:p>
            <a:endParaRPr lang="fr-FR" dirty="0"/>
          </a:p>
        </p:txBody>
      </p:sp>
    </p:spTree>
    <p:extLst>
      <p:ext uri="{BB962C8B-B14F-4D97-AF65-F5344CB8AC3E}">
        <p14:creationId xmlns:p14="http://schemas.microsoft.com/office/powerpoint/2010/main" val="1479376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cstate="print">
            <a:alphaModFix/>
            <a:lum/>
          </a:blip>
          <a:srcRect/>
          <a:stretch>
            <a:fillRect/>
          </a:stretch>
        </p:blipFill>
        <p:spPr>
          <a:xfrm>
            <a:off x="0" y="869313"/>
            <a:ext cx="6775937" cy="5117057"/>
          </a:xfrm>
          <a:prstGeom prst="rect">
            <a:avLst/>
          </a:prstGeom>
          <a:noFill/>
          <a:ln>
            <a:noFill/>
          </a:ln>
        </p:spPr>
      </p:pic>
      <p:pic>
        <p:nvPicPr>
          <p:cNvPr id="5" name="Image 4"/>
          <p:cNvPicPr>
            <a:picLocks noChangeAspect="1"/>
          </p:cNvPicPr>
          <p:nvPr/>
        </p:nvPicPr>
        <p:blipFill>
          <a:blip r:embed="rId4" cstate="print">
            <a:alphaModFix/>
            <a:lum/>
          </a:blip>
          <a:srcRect/>
          <a:stretch>
            <a:fillRect/>
          </a:stretch>
        </p:blipFill>
        <p:spPr>
          <a:xfrm>
            <a:off x="0" y="859190"/>
            <a:ext cx="6775937" cy="5117057"/>
          </a:xfrm>
          <a:prstGeom prst="rect">
            <a:avLst/>
          </a:prstGeom>
          <a:noFill/>
          <a:ln>
            <a:noFill/>
          </a:ln>
        </p:spPr>
      </p:pic>
      <p:pic>
        <p:nvPicPr>
          <p:cNvPr id="6" name="Image 5"/>
          <p:cNvPicPr>
            <a:picLocks noChangeAspect="1"/>
          </p:cNvPicPr>
          <p:nvPr/>
        </p:nvPicPr>
        <p:blipFill>
          <a:blip r:embed="rId5" cstate="print">
            <a:alphaModFix/>
            <a:lum/>
          </a:blip>
          <a:srcRect/>
          <a:stretch>
            <a:fillRect/>
          </a:stretch>
        </p:blipFill>
        <p:spPr>
          <a:xfrm>
            <a:off x="0" y="829800"/>
            <a:ext cx="6775937" cy="5117057"/>
          </a:xfrm>
          <a:prstGeom prst="rect">
            <a:avLst/>
          </a:prstGeom>
          <a:noFill/>
          <a:ln>
            <a:noFill/>
          </a:ln>
        </p:spPr>
      </p:pic>
      <p:pic>
        <p:nvPicPr>
          <p:cNvPr id="8" name="Image 7"/>
          <p:cNvPicPr>
            <a:picLocks noChangeAspect="1"/>
          </p:cNvPicPr>
          <p:nvPr/>
        </p:nvPicPr>
        <p:blipFill>
          <a:blip r:embed="rId6" cstate="print">
            <a:alphaModFix/>
            <a:lum/>
          </a:blip>
          <a:srcRect/>
          <a:stretch>
            <a:fillRect/>
          </a:stretch>
        </p:blipFill>
        <p:spPr>
          <a:xfrm>
            <a:off x="780130" y="5468459"/>
            <a:ext cx="5676766" cy="582567"/>
          </a:xfrm>
          <a:prstGeom prst="rect">
            <a:avLst/>
          </a:prstGeom>
          <a:noFill/>
          <a:ln>
            <a:noFill/>
          </a:ln>
        </p:spPr>
      </p:pic>
      <p:sp>
        <p:nvSpPr>
          <p:cNvPr id="12"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Reconstructing A Single Run</a:t>
            </a:r>
            <a:endParaRPr lang="fr-FR" b="1" dirty="0">
              <a:solidFill>
                <a:srgbClr val="ED192E"/>
              </a:solidFill>
              <a:latin typeface="+mn-lt"/>
            </a:endParaRPr>
          </a:p>
        </p:txBody>
      </p:sp>
    </p:spTree>
    <p:extLst>
      <p:ext uri="{BB962C8B-B14F-4D97-AF65-F5344CB8AC3E}">
        <p14:creationId xmlns:p14="http://schemas.microsoft.com/office/powerpoint/2010/main" val="2115598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alphaModFix/>
            <a:lum/>
          </a:blip>
          <a:srcRect/>
          <a:stretch>
            <a:fillRect/>
          </a:stretch>
        </p:blipFill>
        <p:spPr>
          <a:xfrm>
            <a:off x="0" y="829800"/>
            <a:ext cx="6775937" cy="5117057"/>
          </a:xfrm>
          <a:prstGeom prst="rect">
            <a:avLst/>
          </a:prstGeom>
          <a:noFill/>
          <a:ln>
            <a:noFill/>
          </a:ln>
        </p:spPr>
      </p:pic>
      <p:sp>
        <p:nvSpPr>
          <p:cNvPr id="4" name="ZoneTexte 3"/>
          <p:cNvSpPr txBox="1"/>
          <p:nvPr/>
        </p:nvSpPr>
        <p:spPr>
          <a:xfrm>
            <a:off x="6552289" y="3011816"/>
            <a:ext cx="2277821" cy="959085"/>
          </a:xfrm>
          <a:prstGeom prst="rect">
            <a:avLst/>
          </a:prstGeom>
          <a:noFill/>
          <a:ln>
            <a:noFill/>
          </a:ln>
        </p:spPr>
        <p:txBody>
          <a:bodyPr vert="horz" wrap="none" lIns="81638" tIns="40819" rIns="81638" bIns="40819"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GB" sz="2800" dirty="0">
                <a:solidFill>
                  <a:srgbClr val="ED192E"/>
                </a:solidFill>
                <a:ea typeface="MS Gothic" pitchFamily="2"/>
                <a:cs typeface="Tahoma" pitchFamily="2"/>
              </a:rPr>
              <a:t>50 </a:t>
            </a:r>
            <a:r>
              <a:rPr lang="en-GB" sz="2800" dirty="0" smtClean="0">
                <a:solidFill>
                  <a:srgbClr val="ED192E"/>
                </a:solidFill>
                <a:ea typeface="MS Gothic" pitchFamily="2"/>
                <a:cs typeface="Tahoma" pitchFamily="2"/>
              </a:rPr>
              <a:t>equally</a:t>
            </a:r>
          </a:p>
          <a:p>
            <a:pPr hangingPunct="0">
              <a:buNone/>
            </a:pPr>
            <a:r>
              <a:rPr lang="en-GB" sz="2800" dirty="0" smtClean="0">
                <a:solidFill>
                  <a:srgbClr val="ED192E"/>
                </a:solidFill>
                <a:ea typeface="MS Gothic" pitchFamily="2"/>
                <a:cs typeface="Tahoma" pitchFamily="2"/>
              </a:rPr>
              <a:t>spaced </a:t>
            </a:r>
            <a:r>
              <a:rPr lang="en-GB" sz="2800" dirty="0">
                <a:solidFill>
                  <a:srgbClr val="ED192E"/>
                </a:solidFill>
                <a:ea typeface="MS Gothic" pitchFamily="2"/>
                <a:cs typeface="Tahoma" pitchFamily="2"/>
              </a:rPr>
              <a:t>targets</a:t>
            </a:r>
          </a:p>
        </p:txBody>
      </p:sp>
      <p:pic>
        <p:nvPicPr>
          <p:cNvPr id="5" name="Image 4"/>
          <p:cNvPicPr>
            <a:picLocks noChangeAspect="1"/>
          </p:cNvPicPr>
          <p:nvPr/>
        </p:nvPicPr>
        <p:blipFill>
          <a:blip r:embed="rId4" cstate="print">
            <a:alphaModFix/>
            <a:lum/>
          </a:blip>
          <a:srcRect/>
          <a:stretch>
            <a:fillRect/>
          </a:stretch>
        </p:blipFill>
        <p:spPr>
          <a:xfrm>
            <a:off x="779805" y="5468134"/>
            <a:ext cx="5676766" cy="582567"/>
          </a:xfrm>
          <a:prstGeom prst="rect">
            <a:avLst/>
          </a:prstGeom>
          <a:noFill/>
          <a:ln>
            <a:noFill/>
          </a:ln>
        </p:spPr>
      </p:pic>
      <p:sp>
        <p:nvSpPr>
          <p:cNvPr id="9"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Reconstructing A Single Run</a:t>
            </a:r>
            <a:endParaRPr lang="fr-FR" b="1" dirty="0">
              <a:solidFill>
                <a:srgbClr val="ED192E"/>
              </a:solidFill>
              <a:latin typeface="+mn-lt"/>
            </a:endParaRPr>
          </a:p>
        </p:txBody>
      </p:sp>
    </p:spTree>
    <p:extLst>
      <p:ext uri="{BB962C8B-B14F-4D97-AF65-F5344CB8AC3E}">
        <p14:creationId xmlns:p14="http://schemas.microsoft.com/office/powerpoint/2010/main" val="929091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alphaModFix/>
            <a:lum/>
          </a:blip>
          <a:srcRect/>
          <a:stretch>
            <a:fillRect/>
          </a:stretch>
        </p:blipFill>
        <p:spPr>
          <a:xfrm>
            <a:off x="0" y="829800"/>
            <a:ext cx="6775937" cy="5117057"/>
          </a:xfrm>
          <a:prstGeom prst="rect">
            <a:avLst/>
          </a:prstGeom>
          <a:noFill/>
          <a:ln>
            <a:noFill/>
          </a:ln>
        </p:spPr>
      </p:pic>
      <p:pic>
        <p:nvPicPr>
          <p:cNvPr id="4" name="Image 3"/>
          <p:cNvPicPr>
            <a:picLocks noChangeAspect="1"/>
          </p:cNvPicPr>
          <p:nvPr/>
        </p:nvPicPr>
        <p:blipFill>
          <a:blip r:embed="rId4" cstate="print">
            <a:alphaModFix/>
            <a:lum/>
          </a:blip>
          <a:srcRect/>
          <a:stretch>
            <a:fillRect/>
          </a:stretch>
        </p:blipFill>
        <p:spPr>
          <a:xfrm>
            <a:off x="780130" y="5468459"/>
            <a:ext cx="5676766" cy="582567"/>
          </a:xfrm>
          <a:prstGeom prst="rect">
            <a:avLst/>
          </a:prstGeom>
          <a:noFill/>
          <a:ln>
            <a:noFill/>
          </a:ln>
        </p:spPr>
      </p:pic>
      <p:sp>
        <p:nvSpPr>
          <p:cNvPr id="8"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Reconstructing A Single Run</a:t>
            </a:r>
            <a:endParaRPr lang="fr-FR" b="1" dirty="0">
              <a:solidFill>
                <a:srgbClr val="ED192E"/>
              </a:solidFill>
              <a:latin typeface="+mn-lt"/>
            </a:endParaRPr>
          </a:p>
        </p:txBody>
      </p:sp>
    </p:spTree>
    <p:extLst>
      <p:ext uri="{BB962C8B-B14F-4D97-AF65-F5344CB8AC3E}">
        <p14:creationId xmlns:p14="http://schemas.microsoft.com/office/powerpoint/2010/main" val="4292194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275356" y="1517073"/>
            <a:ext cx="8868644" cy="5448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solidFill>
                  <a:srgbClr val="ED192E"/>
                </a:solidFill>
              </a:rPr>
              <a:t>Given:</a:t>
            </a:r>
          </a:p>
          <a:p>
            <a:pPr marL="0" indent="0">
              <a:buFont typeface="Arial" panose="020B0604020202020204" pitchFamily="34" charset="0"/>
              <a:buNone/>
            </a:pPr>
            <a:endParaRPr lang="en-US" dirty="0">
              <a:solidFill>
                <a:srgbClr val="ED192E"/>
              </a:solidFill>
            </a:endParaRPr>
          </a:p>
          <a:p>
            <a:pPr marL="0" indent="0">
              <a:buFont typeface="Arial" panose="020B0604020202020204" pitchFamily="34" charset="0"/>
              <a:buNone/>
            </a:pPr>
            <a:endParaRPr lang="en-US" dirty="0" smtClean="0">
              <a:solidFill>
                <a:srgbClr val="ED192E"/>
              </a:solidFill>
            </a:endParaRPr>
          </a:p>
          <a:p>
            <a:pPr marL="0" indent="0">
              <a:buFont typeface="Arial" panose="020B0604020202020204" pitchFamily="34" charset="0"/>
              <a:buNone/>
            </a:pPr>
            <a:endParaRPr lang="en-US" dirty="0">
              <a:solidFill>
                <a:srgbClr val="ED192E"/>
              </a:solidFill>
            </a:endParaRPr>
          </a:p>
          <a:p>
            <a:pPr marL="0" indent="0">
              <a:buFont typeface="Arial" panose="020B0604020202020204" pitchFamily="34" charset="0"/>
              <a:buNone/>
            </a:pPr>
            <a:endParaRPr lang="en-US" dirty="0" smtClean="0">
              <a:solidFill>
                <a:srgbClr val="ED192E"/>
              </a:solidFill>
            </a:endParaRPr>
          </a:p>
          <a:p>
            <a:pPr marL="0" indent="0">
              <a:buFont typeface="Arial" panose="020B0604020202020204" pitchFamily="34" charset="0"/>
              <a:buNone/>
            </a:pPr>
            <a:r>
              <a:rPr lang="en-US" dirty="0" smtClean="0">
                <a:solidFill>
                  <a:srgbClr val="ED192E"/>
                </a:solidFill>
              </a:rPr>
              <a:t>Not clear:</a:t>
            </a:r>
            <a:endParaRPr lang="en-US" dirty="0">
              <a:solidFill>
                <a:srgbClr val="ED192E"/>
              </a:solidFill>
            </a:endParaRPr>
          </a:p>
          <a:p>
            <a:pPr marL="0" indent="0">
              <a:buFont typeface="Arial" panose="020B0604020202020204" pitchFamily="34" charset="0"/>
              <a:buNone/>
            </a:pPr>
            <a:r>
              <a:rPr lang="en-US" dirty="0" smtClean="0"/>
              <a:t>which of the many algorithms should I use on my problem?</a:t>
            </a:r>
          </a:p>
          <a:p>
            <a:pPr marL="0" indent="0" algn="ctr">
              <a:buFont typeface="Arial" panose="020B0604020202020204" pitchFamily="34" charset="0"/>
              <a:buNone/>
            </a:pPr>
            <a:endParaRPr lang="en-US" sz="2400" dirty="0"/>
          </a:p>
          <a:p>
            <a:pPr marL="0" indent="0" algn="ctr">
              <a:buFont typeface="Arial" panose="020B0604020202020204" pitchFamily="34" charset="0"/>
              <a:buNone/>
            </a:pPr>
            <a:endParaRPr lang="en-US" sz="2400" dirty="0" smtClean="0"/>
          </a:p>
          <a:p>
            <a:pPr marL="0" indent="0" algn="ctr">
              <a:buFont typeface="Arial" panose="020B0604020202020204" pitchFamily="34" charset="0"/>
              <a:buNone/>
            </a:pPr>
            <a:endParaRPr lang="en-US" sz="2400" dirty="0" smtClean="0"/>
          </a:p>
          <a:p>
            <a:pPr marL="0" indent="0" algn="r">
              <a:buFont typeface="Arial" panose="020B0604020202020204" pitchFamily="34" charset="0"/>
              <a:buNone/>
            </a:pPr>
            <a:endParaRPr lang="en-US" sz="2400" dirty="0"/>
          </a:p>
        </p:txBody>
      </p:sp>
      <p:sp>
        <p:nvSpPr>
          <p:cNvPr id="5" name="Rounded Rectangle 4"/>
          <p:cNvSpPr/>
          <p:nvPr/>
        </p:nvSpPr>
        <p:spPr bwMode="auto">
          <a:xfrm>
            <a:off x="3131840" y="1818214"/>
            <a:ext cx="2880320" cy="1440160"/>
          </a:xfrm>
          <a:prstGeom prst="round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42900" marR="0" indent="-342900" algn="ctr" defTabSz="914400" rtl="0" eaLnBrk="0" fontAlgn="base" latinLnBrk="0" hangingPunct="0">
              <a:lnSpc>
                <a:spcPct val="100000"/>
              </a:lnSpc>
              <a:spcBef>
                <a:spcPct val="20000"/>
              </a:spcBef>
              <a:spcAft>
                <a:spcPct val="0"/>
              </a:spcAft>
              <a:buClrTx/>
              <a:buSzPct val="60000"/>
              <a:buFontTx/>
              <a:buNone/>
              <a:tabLst/>
            </a:pPr>
            <a:endParaRPr kumimoji="0" lang="fr-FR" sz="2000" b="0" i="0" u="none" strike="noStrike" cap="none" normalizeH="0" baseline="0" smtClean="0">
              <a:ln>
                <a:noFill/>
              </a:ln>
              <a:solidFill>
                <a:schemeClr val="tx1"/>
              </a:solidFill>
              <a:effectLst/>
              <a:latin typeface="Arial" charset="0"/>
            </a:endParaRPr>
          </a:p>
        </p:txBody>
      </p:sp>
      <p:cxnSp>
        <p:nvCxnSpPr>
          <p:cNvPr id="6" name="Straight Arrow Connector 5"/>
          <p:cNvCxnSpPr>
            <a:endCxn id="5" idx="1"/>
          </p:cNvCxnSpPr>
          <p:nvPr/>
        </p:nvCxnSpPr>
        <p:spPr bwMode="auto">
          <a:xfrm>
            <a:off x="971600" y="2538294"/>
            <a:ext cx="2160240" cy="0"/>
          </a:xfrm>
          <a:prstGeom prst="straightConnector1">
            <a:avLst/>
          </a:prstGeom>
          <a:noFill/>
          <a:ln w="38100" cap="flat" cmpd="sng" algn="ctr">
            <a:solidFill>
              <a:schemeClr val="tx1"/>
            </a:solidFill>
            <a:prstDash val="solid"/>
            <a:round/>
            <a:headEnd type="none" w="med" len="med"/>
            <a:tailEnd type="triangle" w="lg" len="lg"/>
          </a:ln>
          <a:effectLst/>
        </p:spPr>
      </p:cxnSp>
      <p:cxnSp>
        <p:nvCxnSpPr>
          <p:cNvPr id="7" name="Straight Arrow Connector 6"/>
          <p:cNvCxnSpPr/>
          <p:nvPr/>
        </p:nvCxnSpPr>
        <p:spPr bwMode="auto">
          <a:xfrm flipV="1">
            <a:off x="6012160" y="2538294"/>
            <a:ext cx="2160240" cy="6540"/>
          </a:xfrm>
          <a:prstGeom prst="straightConnector1">
            <a:avLst/>
          </a:prstGeom>
          <a:noFill/>
          <a:ln w="38100" cap="flat" cmpd="sng" algn="ctr">
            <a:solidFill>
              <a:schemeClr val="tx1"/>
            </a:solidFill>
            <a:prstDash val="solid"/>
            <a:round/>
            <a:headEnd type="none" w="med" len="med"/>
            <a:tailEnd type="triangle" w="lg" len="lg"/>
          </a:ln>
          <a:effectLst/>
        </p:spPr>
      </p:cxnSp>
      <mc:AlternateContent xmlns:mc="http://schemas.openxmlformats.org/markup-compatibility/2006" xmlns:a14="http://schemas.microsoft.com/office/drawing/2010/main">
        <mc:Choice Requires="a14">
          <p:sp>
            <p:nvSpPr>
              <p:cNvPr id="8" name="TextBox 7"/>
              <p:cNvSpPr txBox="1"/>
              <p:nvPr/>
            </p:nvSpPr>
            <p:spPr>
              <a:xfrm>
                <a:off x="1331640" y="2045456"/>
                <a:ext cx="136815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m:oMathPara>
                </a14:m>
                <a:endParaRPr lang="fr-FR"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1331640" y="2045456"/>
                <a:ext cx="1368152" cy="523220"/>
              </a:xfrm>
              <a:prstGeom prst="rect">
                <a:avLst/>
              </a:prstGeom>
              <a:blipFill rotWithShape="0">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156176" y="2045456"/>
                <a:ext cx="1800200" cy="5309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𝑘</m:t>
                          </m:r>
                        </m:sup>
                      </m:sSup>
                    </m:oMath>
                  </m:oMathPara>
                </a14:m>
                <a:endParaRPr lang="fr-FR"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6156176" y="2045456"/>
                <a:ext cx="1800200" cy="530915"/>
              </a:xfrm>
              <a:prstGeom prst="rect">
                <a:avLst/>
              </a:prstGeom>
              <a:blipFill rotWithShape="0">
                <a:blip r:embed="rId3"/>
                <a:stretch>
                  <a:fillRect/>
                </a:stretch>
              </a:blipFill>
            </p:spPr>
            <p:txBody>
              <a:bodyPr/>
              <a:lstStyle/>
              <a:p>
                <a:r>
                  <a:rPr lang="fr-FR">
                    <a:noFill/>
                  </a:rPr>
                  <a:t> </a:t>
                </a:r>
              </a:p>
            </p:txBody>
          </p:sp>
        </mc:Fallback>
      </mc:AlternateContent>
      <p:sp>
        <p:nvSpPr>
          <p:cNvPr id="10" name="Title 1"/>
          <p:cNvSpPr txBox="1">
            <a:spLocks/>
          </p:cNvSpPr>
          <p:nvPr/>
        </p:nvSpPr>
        <p:spPr>
          <a:xfrm>
            <a:off x="275356" y="365127"/>
            <a:ext cx="7886700"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Practical </a:t>
            </a:r>
            <a:r>
              <a:rPr lang="en-US" b="1" dirty="0" err="1" smtClean="0">
                <a:solidFill>
                  <a:srgbClr val="ED192E"/>
                </a:solidFill>
                <a:latin typeface="+mn-lt"/>
              </a:rPr>
              <a:t>Blackbox</a:t>
            </a:r>
            <a:r>
              <a:rPr lang="en-US" b="1" dirty="0" smtClean="0">
                <a:solidFill>
                  <a:srgbClr val="ED192E"/>
                </a:solidFill>
                <a:latin typeface="+mn-lt"/>
              </a:rPr>
              <a:t> Optimization</a:t>
            </a:r>
            <a:endParaRPr lang="fr-FR" b="1" dirty="0">
              <a:solidFill>
                <a:srgbClr val="ED192E"/>
              </a:solidFill>
              <a:latin typeface="+mn-lt"/>
            </a:endParaRPr>
          </a:p>
        </p:txBody>
      </p:sp>
    </p:spTree>
    <p:extLst>
      <p:ext uri="{BB962C8B-B14F-4D97-AF65-F5344CB8AC3E}">
        <p14:creationId xmlns:p14="http://schemas.microsoft.com/office/powerpoint/2010/main" val="2566491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alphaModFix/>
            <a:lum/>
          </a:blip>
          <a:srcRect/>
          <a:stretch>
            <a:fillRect/>
          </a:stretch>
        </p:blipFill>
        <p:spPr>
          <a:xfrm>
            <a:off x="779805" y="5468134"/>
            <a:ext cx="5676766" cy="582567"/>
          </a:xfrm>
          <a:prstGeom prst="rect">
            <a:avLst/>
          </a:prstGeom>
          <a:noFill/>
          <a:ln>
            <a:noFill/>
          </a:ln>
        </p:spPr>
      </p:pic>
      <p:pic>
        <p:nvPicPr>
          <p:cNvPr id="4" name="Image 3"/>
          <p:cNvPicPr>
            <a:picLocks noChangeAspect="1"/>
          </p:cNvPicPr>
          <p:nvPr/>
        </p:nvPicPr>
        <p:blipFill>
          <a:blip r:embed="rId4" cstate="print">
            <a:alphaModFix/>
            <a:lum/>
          </a:blip>
          <a:srcRect/>
          <a:stretch>
            <a:fillRect/>
          </a:stretch>
        </p:blipFill>
        <p:spPr>
          <a:xfrm>
            <a:off x="1" y="829801"/>
            <a:ext cx="6776590" cy="5117710"/>
          </a:xfrm>
          <a:prstGeom prst="rect">
            <a:avLst/>
          </a:prstGeom>
          <a:noFill/>
          <a:ln>
            <a:noFill/>
          </a:ln>
        </p:spPr>
      </p:pic>
      <p:sp>
        <p:nvSpPr>
          <p:cNvPr id="8"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Reconstructing A Single Run</a:t>
            </a:r>
            <a:endParaRPr lang="fr-FR" b="1" dirty="0">
              <a:solidFill>
                <a:srgbClr val="ED192E"/>
              </a:solidFill>
              <a:latin typeface="+mn-lt"/>
            </a:endParaRPr>
          </a:p>
        </p:txBody>
      </p:sp>
    </p:spTree>
    <p:extLst>
      <p:ext uri="{BB962C8B-B14F-4D97-AF65-F5344CB8AC3E}">
        <p14:creationId xmlns:p14="http://schemas.microsoft.com/office/powerpoint/2010/main" val="2443440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cstate="print">
            <a:alphaModFix/>
            <a:lum/>
          </a:blip>
          <a:srcRect/>
          <a:stretch>
            <a:fillRect/>
          </a:stretch>
        </p:blipFill>
        <p:spPr>
          <a:xfrm>
            <a:off x="780130" y="5468459"/>
            <a:ext cx="5676766" cy="582567"/>
          </a:xfrm>
          <a:prstGeom prst="rect">
            <a:avLst/>
          </a:prstGeom>
          <a:noFill/>
          <a:ln>
            <a:noFill/>
          </a:ln>
        </p:spPr>
      </p:pic>
      <p:sp>
        <p:nvSpPr>
          <p:cNvPr id="5" name="Espace réservé du texte 4"/>
          <p:cNvSpPr txBox="1">
            <a:spLocks noGrp="1"/>
          </p:cNvSpPr>
          <p:nvPr>
            <p:ph type="body" idx="4294967295"/>
          </p:nvPr>
        </p:nvSpPr>
        <p:spPr>
          <a:xfrm>
            <a:off x="6367749" y="1496945"/>
            <a:ext cx="2713640" cy="4525999"/>
          </a:xfrm>
        </p:spPr>
        <p:txBody>
          <a:bodyPr>
            <a:norm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lvl="0">
              <a:buNone/>
            </a:pPr>
            <a:r>
              <a:rPr lang="en-GB" sz="2400" dirty="0">
                <a:latin typeface="+mn-lt"/>
              </a:rPr>
              <a:t>the </a:t>
            </a:r>
            <a:r>
              <a:rPr lang="en-GB" sz="2400" dirty="0">
                <a:solidFill>
                  <a:srgbClr val="CCCC00"/>
                </a:solidFill>
                <a:latin typeface="+mn-lt"/>
              </a:rPr>
              <a:t>empirical CDF</a:t>
            </a:r>
            <a:r>
              <a:rPr lang="en-GB" sz="2400" dirty="0">
                <a:latin typeface="+mn-lt"/>
              </a:rPr>
              <a:t> makes a step for each star, is monotonous and displays for each budget the fraction of targets achieved within the budget</a:t>
            </a:r>
          </a:p>
        </p:txBody>
      </p:sp>
      <p:pic>
        <p:nvPicPr>
          <p:cNvPr id="6" name="Image 5"/>
          <p:cNvPicPr>
            <a:picLocks noChangeAspect="1"/>
          </p:cNvPicPr>
          <p:nvPr/>
        </p:nvPicPr>
        <p:blipFill>
          <a:blip r:embed="rId4" cstate="print">
            <a:alphaModFix/>
            <a:lum/>
          </a:blip>
          <a:srcRect/>
          <a:stretch>
            <a:fillRect/>
          </a:stretch>
        </p:blipFill>
        <p:spPr>
          <a:xfrm>
            <a:off x="1" y="829801"/>
            <a:ext cx="6776590" cy="5117710"/>
          </a:xfrm>
          <a:prstGeom prst="rect">
            <a:avLst/>
          </a:prstGeom>
          <a:noFill/>
          <a:ln>
            <a:noFill/>
          </a:ln>
        </p:spPr>
      </p:pic>
      <p:sp>
        <p:nvSpPr>
          <p:cNvPr id="10" name="Espace réservé du texte 4"/>
          <p:cNvSpPr txBox="1">
            <a:spLocks/>
          </p:cNvSpPr>
          <p:nvPr/>
        </p:nvSpPr>
        <p:spPr>
          <a:xfrm>
            <a:off x="6074303" y="1208205"/>
            <a:ext cx="624242" cy="4525999"/>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marL="391867" indent="-293900" defTabSz="829452" hangingPunct="0">
              <a:spcAft>
                <a:spcPts val="4114"/>
              </a:spcAft>
              <a:buNone/>
              <a:defRPr/>
            </a:pPr>
            <a:r>
              <a:rPr lang="en-GB" sz="1905">
                <a:solidFill>
                  <a:srgbClr val="CCCC00"/>
                </a:solidFill>
              </a:rPr>
              <a:t>1</a:t>
            </a:r>
          </a:p>
          <a:p>
            <a:pPr marL="391867" indent="-293900" defTabSz="829452" hangingPunct="0">
              <a:spcAft>
                <a:spcPts val="4114"/>
              </a:spcAft>
              <a:buNone/>
              <a:defRPr/>
            </a:pPr>
            <a:r>
              <a:rPr lang="en-GB" sz="1905">
                <a:solidFill>
                  <a:srgbClr val="CCCC00"/>
                </a:solidFill>
              </a:rPr>
              <a:t>0.8</a:t>
            </a:r>
          </a:p>
          <a:p>
            <a:pPr marL="391867" indent="-293900" defTabSz="829452" hangingPunct="0">
              <a:spcAft>
                <a:spcPts val="4114"/>
              </a:spcAft>
              <a:buNone/>
              <a:defRPr/>
            </a:pPr>
            <a:r>
              <a:rPr lang="en-GB" sz="1905">
                <a:solidFill>
                  <a:srgbClr val="CCCC00"/>
                </a:solidFill>
              </a:rPr>
              <a:t>0.6</a:t>
            </a:r>
          </a:p>
          <a:p>
            <a:pPr marL="391867" indent="-293900" defTabSz="829452" hangingPunct="0">
              <a:spcAft>
                <a:spcPts val="4114"/>
              </a:spcAft>
              <a:buNone/>
              <a:defRPr/>
            </a:pPr>
            <a:r>
              <a:rPr lang="en-GB" sz="1905">
                <a:solidFill>
                  <a:srgbClr val="CCCC00"/>
                </a:solidFill>
              </a:rPr>
              <a:t>0.4</a:t>
            </a:r>
          </a:p>
          <a:p>
            <a:pPr marL="391867" indent="-293900" defTabSz="829452" hangingPunct="0">
              <a:spcAft>
                <a:spcPts val="4114"/>
              </a:spcAft>
              <a:buNone/>
              <a:defRPr/>
            </a:pPr>
            <a:r>
              <a:rPr lang="en-GB" sz="1905">
                <a:solidFill>
                  <a:srgbClr val="CCCC00"/>
                </a:solidFill>
              </a:rPr>
              <a:t>0.2</a:t>
            </a:r>
          </a:p>
          <a:p>
            <a:pPr marL="391867" indent="-293900" defTabSz="829452" hangingPunct="0">
              <a:spcAft>
                <a:spcPts val="4114"/>
              </a:spcAft>
              <a:buNone/>
              <a:defRPr/>
            </a:pPr>
            <a:r>
              <a:rPr lang="en-GB" sz="1905">
                <a:solidFill>
                  <a:srgbClr val="CCCC00"/>
                </a:solidFill>
              </a:rPr>
              <a:t>0</a:t>
            </a:r>
          </a:p>
        </p:txBody>
      </p:sp>
      <p:sp>
        <p:nvSpPr>
          <p:cNvPr id="11"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Reconstructing A Single Run</a:t>
            </a:r>
            <a:endParaRPr lang="fr-FR" b="1" dirty="0">
              <a:solidFill>
                <a:srgbClr val="ED192E"/>
              </a:solidFill>
              <a:latin typeface="+mn-lt"/>
            </a:endParaRPr>
          </a:p>
        </p:txBody>
      </p:sp>
    </p:spTree>
    <p:extLst>
      <p:ext uri="{BB962C8B-B14F-4D97-AF65-F5344CB8AC3E}">
        <p14:creationId xmlns:p14="http://schemas.microsoft.com/office/powerpoint/2010/main" val="1714592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noGrp="1"/>
          </p:cNvSpPr>
          <p:nvPr>
            <p:ph type="title" idx="4294967295"/>
          </p:nvPr>
        </p:nvSpPr>
        <p:spPr>
          <a:xfrm>
            <a:off x="628650" y="677042"/>
            <a:ext cx="7886700" cy="701731"/>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GB"/>
          </a:p>
        </p:txBody>
      </p:sp>
      <p:sp>
        <p:nvSpPr>
          <p:cNvPr id="3" name="Espace réservé du texte 2"/>
          <p:cNvSpPr txBox="1">
            <a:spLocks noGrp="1"/>
          </p:cNvSpPr>
          <p:nvPr>
            <p:ph type="body" idx="4294967295"/>
          </p:nvPr>
        </p:nvSpPr>
        <p:spPr>
          <a:xfrm>
            <a:off x="628650" y="1825625"/>
            <a:ext cx="7886700" cy="535531"/>
          </a:xfrm>
        </p:spPr>
        <p:txBody>
          <a:bodyPr>
            <a:sp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endParaRPr lang="en-GB"/>
          </a:p>
        </p:txBody>
      </p:sp>
      <p:pic>
        <p:nvPicPr>
          <p:cNvPr id="4" name="Image 3"/>
          <p:cNvPicPr>
            <a:picLocks noChangeAspect="1"/>
          </p:cNvPicPr>
          <p:nvPr/>
        </p:nvPicPr>
        <p:blipFill>
          <a:blip r:embed="rId3" cstate="print">
            <a:alphaModFix/>
            <a:lum/>
          </a:blip>
          <a:srcRect/>
          <a:stretch>
            <a:fillRect/>
          </a:stretch>
        </p:blipFill>
        <p:spPr>
          <a:xfrm>
            <a:off x="0" y="859190"/>
            <a:ext cx="6775937" cy="5117057"/>
          </a:xfrm>
          <a:prstGeom prst="rect">
            <a:avLst/>
          </a:prstGeom>
          <a:noFill/>
          <a:ln>
            <a:noFill/>
          </a:ln>
        </p:spPr>
      </p:pic>
      <p:pic>
        <p:nvPicPr>
          <p:cNvPr id="5" name="Image 4"/>
          <p:cNvPicPr>
            <a:picLocks noChangeAspect="1"/>
          </p:cNvPicPr>
          <p:nvPr/>
        </p:nvPicPr>
        <p:blipFill>
          <a:blip r:embed="rId4" cstate="print">
            <a:alphaModFix/>
            <a:lum/>
          </a:blip>
          <a:srcRect/>
          <a:stretch>
            <a:fillRect/>
          </a:stretch>
        </p:blipFill>
        <p:spPr>
          <a:xfrm>
            <a:off x="0" y="829800"/>
            <a:ext cx="6775937" cy="5117057"/>
          </a:xfrm>
          <a:prstGeom prst="rect">
            <a:avLst/>
          </a:prstGeom>
          <a:noFill/>
          <a:ln>
            <a:noFill/>
          </a:ln>
        </p:spPr>
      </p:pic>
      <p:sp>
        <p:nvSpPr>
          <p:cNvPr id="6" name="Espace réservé du texte 5"/>
          <p:cNvSpPr txBox="1">
            <a:spLocks noGrp="1"/>
          </p:cNvSpPr>
          <p:nvPr>
            <p:ph type="body" idx="4294967295"/>
          </p:nvPr>
        </p:nvSpPr>
        <p:spPr>
          <a:xfrm>
            <a:off x="6367749" y="1496945"/>
            <a:ext cx="2713640" cy="4525999"/>
          </a:xfrm>
        </p:spPr>
        <p:txBody>
          <a:bodyPr>
            <a:norm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lvl="0">
              <a:buNone/>
            </a:pPr>
            <a:r>
              <a:rPr lang="en-GB" sz="2400" dirty="0">
                <a:latin typeface="+mn-lt"/>
              </a:rPr>
              <a:t>the ECDF recovers the monotonous graph, discretised and flipped</a:t>
            </a:r>
          </a:p>
        </p:txBody>
      </p:sp>
      <p:pic>
        <p:nvPicPr>
          <p:cNvPr id="7" name="Image 6"/>
          <p:cNvPicPr>
            <a:picLocks noChangeAspect="1"/>
          </p:cNvPicPr>
          <p:nvPr/>
        </p:nvPicPr>
        <p:blipFill>
          <a:blip r:embed="rId5" cstate="print">
            <a:alphaModFix/>
            <a:lum/>
          </a:blip>
          <a:srcRect/>
          <a:stretch>
            <a:fillRect/>
          </a:stretch>
        </p:blipFill>
        <p:spPr>
          <a:xfrm>
            <a:off x="780130" y="5468459"/>
            <a:ext cx="5676766" cy="582567"/>
          </a:xfrm>
          <a:prstGeom prst="rect">
            <a:avLst/>
          </a:prstGeom>
          <a:noFill/>
          <a:ln>
            <a:noFill/>
          </a:ln>
        </p:spPr>
      </p:pic>
      <p:sp>
        <p:nvSpPr>
          <p:cNvPr id="13" name="Espace réservé du texte 4"/>
          <p:cNvSpPr txBox="1">
            <a:spLocks/>
          </p:cNvSpPr>
          <p:nvPr/>
        </p:nvSpPr>
        <p:spPr>
          <a:xfrm>
            <a:off x="6074303" y="1208205"/>
            <a:ext cx="624242" cy="4525999"/>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marL="391867" indent="-293900" defTabSz="829452" hangingPunct="0">
              <a:spcAft>
                <a:spcPts val="4114"/>
              </a:spcAft>
              <a:buNone/>
              <a:defRPr/>
            </a:pPr>
            <a:r>
              <a:rPr lang="en-GB" sz="1905">
                <a:solidFill>
                  <a:srgbClr val="CCCC00"/>
                </a:solidFill>
              </a:rPr>
              <a:t>1</a:t>
            </a:r>
          </a:p>
          <a:p>
            <a:pPr marL="391867" indent="-293900" defTabSz="829452" hangingPunct="0">
              <a:spcAft>
                <a:spcPts val="4114"/>
              </a:spcAft>
              <a:buNone/>
              <a:defRPr/>
            </a:pPr>
            <a:r>
              <a:rPr lang="en-GB" sz="1905">
                <a:solidFill>
                  <a:srgbClr val="CCCC00"/>
                </a:solidFill>
              </a:rPr>
              <a:t>0.8</a:t>
            </a:r>
          </a:p>
          <a:p>
            <a:pPr marL="391867" indent="-293900" defTabSz="829452" hangingPunct="0">
              <a:spcAft>
                <a:spcPts val="4114"/>
              </a:spcAft>
              <a:buNone/>
              <a:defRPr/>
            </a:pPr>
            <a:r>
              <a:rPr lang="en-GB" sz="1905">
                <a:solidFill>
                  <a:srgbClr val="CCCC00"/>
                </a:solidFill>
              </a:rPr>
              <a:t>0.6</a:t>
            </a:r>
          </a:p>
          <a:p>
            <a:pPr marL="391867" indent="-293900" defTabSz="829452" hangingPunct="0">
              <a:spcAft>
                <a:spcPts val="4114"/>
              </a:spcAft>
              <a:buNone/>
              <a:defRPr/>
            </a:pPr>
            <a:r>
              <a:rPr lang="en-GB" sz="1905">
                <a:solidFill>
                  <a:srgbClr val="CCCC00"/>
                </a:solidFill>
              </a:rPr>
              <a:t>0.4</a:t>
            </a:r>
          </a:p>
          <a:p>
            <a:pPr marL="391867" indent="-293900" defTabSz="829452" hangingPunct="0">
              <a:spcAft>
                <a:spcPts val="4114"/>
              </a:spcAft>
              <a:buNone/>
              <a:defRPr/>
            </a:pPr>
            <a:r>
              <a:rPr lang="en-GB" sz="1905">
                <a:solidFill>
                  <a:srgbClr val="CCCC00"/>
                </a:solidFill>
              </a:rPr>
              <a:t>0.2</a:t>
            </a:r>
          </a:p>
          <a:p>
            <a:pPr marL="391867" indent="-293900" defTabSz="829452" hangingPunct="0">
              <a:spcAft>
                <a:spcPts val="4114"/>
              </a:spcAft>
              <a:buNone/>
              <a:defRPr/>
            </a:pPr>
            <a:r>
              <a:rPr lang="en-GB" sz="1905">
                <a:solidFill>
                  <a:srgbClr val="CCCC00"/>
                </a:solidFill>
              </a:rPr>
              <a:t>0</a:t>
            </a:r>
          </a:p>
        </p:txBody>
      </p:sp>
      <p:sp>
        <p:nvSpPr>
          <p:cNvPr id="14"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Reconstructing A Single Run</a:t>
            </a:r>
            <a:endParaRPr lang="fr-FR" b="1" dirty="0">
              <a:solidFill>
                <a:srgbClr val="ED192E"/>
              </a:solidFill>
              <a:latin typeface="+mn-lt"/>
            </a:endParaRPr>
          </a:p>
        </p:txBody>
      </p:sp>
    </p:spTree>
    <p:extLst>
      <p:ext uri="{BB962C8B-B14F-4D97-AF65-F5344CB8AC3E}">
        <p14:creationId xmlns:p14="http://schemas.microsoft.com/office/powerpoint/2010/main" val="797765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txBox="1">
            <a:spLocks noGrp="1"/>
          </p:cNvSpPr>
          <p:nvPr>
            <p:ph type="body" idx="4294967295"/>
          </p:nvPr>
        </p:nvSpPr>
        <p:spPr>
          <a:xfrm>
            <a:off x="628650" y="1825625"/>
            <a:ext cx="7886700" cy="535531"/>
          </a:xfrm>
        </p:spPr>
        <p:txBody>
          <a:bodyPr>
            <a:sp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endParaRPr lang="en-GB"/>
          </a:p>
        </p:txBody>
      </p:sp>
      <p:pic>
        <p:nvPicPr>
          <p:cNvPr id="4" name="Image 3"/>
          <p:cNvPicPr>
            <a:picLocks noChangeAspect="1"/>
          </p:cNvPicPr>
          <p:nvPr/>
        </p:nvPicPr>
        <p:blipFill>
          <a:blip r:embed="rId3" cstate="print">
            <a:alphaModFix/>
            <a:lum/>
          </a:blip>
          <a:srcRect/>
          <a:stretch>
            <a:fillRect/>
          </a:stretch>
        </p:blipFill>
        <p:spPr>
          <a:xfrm>
            <a:off x="0" y="863762"/>
            <a:ext cx="6775937" cy="5117057"/>
          </a:xfrm>
          <a:prstGeom prst="rect">
            <a:avLst/>
          </a:prstGeom>
          <a:noFill/>
          <a:ln>
            <a:noFill/>
          </a:ln>
        </p:spPr>
      </p:pic>
      <p:pic>
        <p:nvPicPr>
          <p:cNvPr id="5" name="Image 4"/>
          <p:cNvPicPr>
            <a:picLocks noChangeAspect="1"/>
          </p:cNvPicPr>
          <p:nvPr/>
        </p:nvPicPr>
        <p:blipFill>
          <a:blip r:embed="rId4" cstate="print">
            <a:alphaModFix/>
            <a:lum/>
          </a:blip>
          <a:srcRect/>
          <a:stretch>
            <a:fillRect/>
          </a:stretch>
        </p:blipFill>
        <p:spPr>
          <a:xfrm>
            <a:off x="0" y="829800"/>
            <a:ext cx="6775937" cy="5117057"/>
          </a:xfrm>
          <a:prstGeom prst="rect">
            <a:avLst/>
          </a:prstGeom>
          <a:noFill/>
          <a:ln>
            <a:noFill/>
          </a:ln>
        </p:spPr>
      </p:pic>
      <p:pic>
        <p:nvPicPr>
          <p:cNvPr id="7" name="Image 6"/>
          <p:cNvPicPr>
            <a:picLocks noChangeAspect="1"/>
          </p:cNvPicPr>
          <p:nvPr/>
        </p:nvPicPr>
        <p:blipFill>
          <a:blip r:embed="rId5" cstate="print">
            <a:alphaModFix/>
            <a:lum/>
          </a:blip>
          <a:srcRect/>
          <a:stretch>
            <a:fillRect/>
          </a:stretch>
        </p:blipFill>
        <p:spPr>
          <a:xfrm>
            <a:off x="780130" y="5468459"/>
            <a:ext cx="5676766" cy="582567"/>
          </a:xfrm>
          <a:prstGeom prst="rect">
            <a:avLst/>
          </a:prstGeom>
          <a:noFill/>
          <a:ln>
            <a:noFill/>
          </a:ln>
        </p:spPr>
      </p:pic>
      <p:sp>
        <p:nvSpPr>
          <p:cNvPr id="13" name="Espace réservé du texte 4"/>
          <p:cNvSpPr txBox="1">
            <a:spLocks/>
          </p:cNvSpPr>
          <p:nvPr/>
        </p:nvSpPr>
        <p:spPr>
          <a:xfrm>
            <a:off x="6074303" y="1208205"/>
            <a:ext cx="624242" cy="4525999"/>
          </a:xfrm>
          <a:prstGeom prst="rect">
            <a:avLst/>
          </a:prstGeom>
          <a:noFill/>
          <a:ln>
            <a:noFill/>
          </a:ln>
        </p:spPr>
        <p:txBody>
          <a:bodyPr lIns="0" tIns="0" rIns="0" bIns="0"/>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marL="391867" indent="-293900" defTabSz="829452" hangingPunct="0">
              <a:spcAft>
                <a:spcPts val="4114"/>
              </a:spcAft>
              <a:buNone/>
              <a:defRPr/>
            </a:pPr>
            <a:r>
              <a:rPr lang="en-GB" sz="1905">
                <a:solidFill>
                  <a:srgbClr val="CCCC00"/>
                </a:solidFill>
              </a:rPr>
              <a:t>1</a:t>
            </a:r>
          </a:p>
          <a:p>
            <a:pPr marL="391867" indent="-293900" defTabSz="829452" hangingPunct="0">
              <a:spcAft>
                <a:spcPts val="4114"/>
              </a:spcAft>
              <a:buNone/>
              <a:defRPr/>
            </a:pPr>
            <a:r>
              <a:rPr lang="en-GB" sz="1905">
                <a:solidFill>
                  <a:srgbClr val="CCCC00"/>
                </a:solidFill>
              </a:rPr>
              <a:t>0.8</a:t>
            </a:r>
          </a:p>
          <a:p>
            <a:pPr marL="391867" indent="-293900" defTabSz="829452" hangingPunct="0">
              <a:spcAft>
                <a:spcPts val="4114"/>
              </a:spcAft>
              <a:buNone/>
              <a:defRPr/>
            </a:pPr>
            <a:r>
              <a:rPr lang="en-GB" sz="1905">
                <a:solidFill>
                  <a:srgbClr val="CCCC00"/>
                </a:solidFill>
              </a:rPr>
              <a:t>0.6</a:t>
            </a:r>
          </a:p>
          <a:p>
            <a:pPr marL="391867" indent="-293900" defTabSz="829452" hangingPunct="0">
              <a:spcAft>
                <a:spcPts val="4114"/>
              </a:spcAft>
              <a:buNone/>
              <a:defRPr/>
            </a:pPr>
            <a:r>
              <a:rPr lang="en-GB" sz="1905">
                <a:solidFill>
                  <a:srgbClr val="CCCC00"/>
                </a:solidFill>
              </a:rPr>
              <a:t>0.4</a:t>
            </a:r>
          </a:p>
          <a:p>
            <a:pPr marL="391867" indent="-293900" defTabSz="829452" hangingPunct="0">
              <a:spcAft>
                <a:spcPts val="4114"/>
              </a:spcAft>
              <a:buNone/>
              <a:defRPr/>
            </a:pPr>
            <a:r>
              <a:rPr lang="en-GB" sz="1905">
                <a:solidFill>
                  <a:srgbClr val="CCCC00"/>
                </a:solidFill>
              </a:rPr>
              <a:t>0.2</a:t>
            </a:r>
          </a:p>
          <a:p>
            <a:pPr marL="391867" indent="-293900" defTabSz="829452" hangingPunct="0">
              <a:spcAft>
                <a:spcPts val="4114"/>
              </a:spcAft>
              <a:buNone/>
              <a:defRPr/>
            </a:pPr>
            <a:r>
              <a:rPr lang="en-GB" sz="1905">
                <a:solidFill>
                  <a:srgbClr val="CCCC00"/>
                </a:solidFill>
              </a:rPr>
              <a:t>0</a:t>
            </a:r>
          </a:p>
        </p:txBody>
      </p:sp>
      <p:sp>
        <p:nvSpPr>
          <p:cNvPr id="14"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Reconstructing A Single Run</a:t>
            </a:r>
            <a:endParaRPr lang="fr-FR" b="1" dirty="0">
              <a:solidFill>
                <a:srgbClr val="ED192E"/>
              </a:solidFill>
              <a:latin typeface="+mn-lt"/>
            </a:endParaRPr>
          </a:p>
        </p:txBody>
      </p:sp>
      <p:sp>
        <p:nvSpPr>
          <p:cNvPr id="15" name="Espace réservé du texte 5"/>
          <p:cNvSpPr txBox="1">
            <a:spLocks/>
          </p:cNvSpPr>
          <p:nvPr/>
        </p:nvSpPr>
        <p:spPr>
          <a:xfrm>
            <a:off x="6367749" y="1496945"/>
            <a:ext cx="2713640" cy="4525999"/>
          </a:xfrm>
          <a:prstGeom prst="rect">
            <a:avLst/>
          </a:prstGeom>
        </p:spPr>
        <p:txBody>
          <a:bodyPr vert="horz" lIns="91440" tIns="45720" rIns="91440" bIns="45720" rtlCol="0">
            <a:norm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lgn="l" defTabSz="914400" rtl="0" eaLnBrk="1" latinLnBrk="0" hangingPunct="1">
              <a:lnSpc>
                <a:spcPct val="90000"/>
              </a:lnSpc>
              <a:spcBef>
                <a:spcPts val="0"/>
              </a:spcBef>
              <a:spcAft>
                <a:spcPts val="1417"/>
              </a:spcAft>
              <a:buSzPct val="45000"/>
              <a:buFont typeface="StarSymbol"/>
              <a:buChar char="●"/>
              <a:defRPr lang="en-GB" sz="3200" b="0" i="0" u="none" strike="noStrike" kern="1200">
                <a:ln>
                  <a:noFill/>
                </a:ln>
                <a:solidFill>
                  <a:schemeClr val="tx1"/>
                </a:solidFill>
                <a:latin typeface="Arial" pitchFamily="18"/>
                <a:ea typeface="MS Gothic" pitchFamily="2"/>
                <a:cs typeface="Tahoma" pitchFamily="2"/>
              </a:defRPr>
            </a:lvl1pPr>
            <a:lvl2pPr marL="864000" lvl="1" indent="-324000" algn="l" defTabSz="914400" rtl="0" eaLnBrk="1" latinLnBrk="0" hangingPunct="1">
              <a:lnSpc>
                <a:spcPct val="90000"/>
              </a:lnSpc>
              <a:spcBef>
                <a:spcPts val="0"/>
              </a:spcBef>
              <a:spcAft>
                <a:spcPts val="1134"/>
              </a:spcAft>
              <a:buSzPct val="45000"/>
              <a:buFont typeface="StarSymbol"/>
              <a:buChar char="●"/>
              <a:defRPr lang="en-GB" sz="2800" b="0" i="0" u="none" strike="noStrike" kern="1200">
                <a:ln>
                  <a:noFill/>
                </a:ln>
                <a:solidFill>
                  <a:schemeClr val="tx1"/>
                </a:solidFill>
                <a:latin typeface="Arial" pitchFamily="18"/>
                <a:ea typeface="MS Gothic" pitchFamily="2"/>
                <a:cs typeface="Tahoma" pitchFamily="2"/>
              </a:defRPr>
            </a:lvl2pPr>
            <a:lvl3pPr marL="1295999" lvl="2" indent="-288000" algn="l" defTabSz="914400" rtl="0" eaLnBrk="1" latinLnBrk="0" hangingPunct="1">
              <a:lnSpc>
                <a:spcPct val="90000"/>
              </a:lnSpc>
              <a:spcBef>
                <a:spcPts val="0"/>
              </a:spcBef>
              <a:spcAft>
                <a:spcPts val="850"/>
              </a:spcAft>
              <a:buSzPct val="75000"/>
              <a:buFont typeface="StarSymbol"/>
              <a:buChar char="–"/>
              <a:defRPr lang="en-GB" sz="2400" b="0" i="0" u="none" strike="noStrike" kern="1200">
                <a:ln>
                  <a:noFill/>
                </a:ln>
                <a:solidFill>
                  <a:schemeClr val="tx1"/>
                </a:solidFill>
                <a:latin typeface="Arial" pitchFamily="18"/>
                <a:ea typeface="MS Gothic" pitchFamily="2"/>
                <a:cs typeface="Tahoma" pitchFamily="2"/>
              </a:defRPr>
            </a:lvl3pPr>
            <a:lvl4pPr marL="1728000" lvl="3" indent="-216000" algn="l" defTabSz="914400" rtl="0" eaLnBrk="1" latinLnBrk="0" hangingPunct="1">
              <a:lnSpc>
                <a:spcPct val="90000"/>
              </a:lnSpc>
              <a:spcBef>
                <a:spcPts val="0"/>
              </a:spcBef>
              <a:spcAft>
                <a:spcPts val="567"/>
              </a:spcAft>
              <a:buSzPct val="45000"/>
              <a:buFont typeface="StarSymbol"/>
              <a:buChar char="●"/>
              <a:defRPr lang="en-GB" sz="2000" b="0" i="0" u="none" strike="noStrike" kern="1200">
                <a:ln>
                  <a:noFill/>
                </a:ln>
                <a:solidFill>
                  <a:schemeClr val="tx1"/>
                </a:solidFill>
                <a:latin typeface="Arial" pitchFamily="18"/>
                <a:ea typeface="MS Gothic" pitchFamily="2"/>
                <a:cs typeface="Tahoma" pitchFamily="2"/>
              </a:defRPr>
            </a:lvl4pPr>
            <a:lvl5pPr marL="2160000" lvl="4" indent="-216000" algn="l" defTabSz="914400" rtl="0" eaLnBrk="1" latinLnBrk="0" hangingPunct="1">
              <a:lnSpc>
                <a:spcPct val="90000"/>
              </a:lnSpc>
              <a:spcBef>
                <a:spcPts val="0"/>
              </a:spcBef>
              <a:spcAft>
                <a:spcPts val="283"/>
              </a:spcAft>
              <a:buSzPct val="75000"/>
              <a:buFont typeface="StarSymbol"/>
              <a:buChar char="–"/>
              <a:defRPr lang="en-GB" sz="2000" b="0" i="0" u="none" strike="noStrike" kern="1200">
                <a:ln>
                  <a:noFill/>
                </a:ln>
                <a:solidFill>
                  <a:schemeClr val="tx1"/>
                </a:solidFill>
                <a:latin typeface="Arial" pitchFamily="18"/>
                <a:ea typeface="MS Gothic" pitchFamily="2"/>
                <a:cs typeface="Tahoma" pitchFamily="2"/>
              </a:defRPr>
            </a:lvl5pPr>
            <a:lvl6pPr marL="2592000" lvl="5"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MS Gothic" pitchFamily="2"/>
                <a:cs typeface="Tahoma" pitchFamily="2"/>
              </a:defRPr>
            </a:lvl6pPr>
            <a:lvl7pPr marL="3024000" lvl="6"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MS Gothic" pitchFamily="2"/>
                <a:cs typeface="Tahoma" pitchFamily="2"/>
              </a:defRPr>
            </a:lvl7pPr>
            <a:lvl8pPr marL="3456000" lvl="7"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MS Gothic" pitchFamily="2"/>
                <a:cs typeface="Tahoma" pitchFamily="2"/>
              </a:defRPr>
            </a:lvl8pPr>
            <a:lvl9pPr marL="3887999" lvl="8"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MS Gothic" pitchFamily="2"/>
                <a:cs typeface="Tahoma" pitchFamily="2"/>
              </a:defRPr>
            </a:lvl9pPr>
          </a:lstStyle>
          <a:p>
            <a:pPr>
              <a:buFont typeface="StarSymbol"/>
              <a:buNone/>
            </a:pPr>
            <a:r>
              <a:rPr lang="en-US" sz="2400" smtClean="0">
                <a:latin typeface="+mn-lt"/>
              </a:rPr>
              <a:t>the ECDF recovers the monotonous graph, discretised and flipped</a:t>
            </a:r>
            <a:endParaRPr lang="en-US" sz="2400" dirty="0">
              <a:latin typeface="+mn-lt"/>
            </a:endParaRPr>
          </a:p>
        </p:txBody>
      </p:sp>
    </p:spTree>
    <p:extLst>
      <p:ext uri="{BB962C8B-B14F-4D97-AF65-F5344CB8AC3E}">
        <p14:creationId xmlns:p14="http://schemas.microsoft.com/office/powerpoint/2010/main" val="1156465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alphaModFix/>
            <a:lum/>
          </a:blip>
          <a:srcRect/>
          <a:stretch>
            <a:fillRect/>
          </a:stretch>
        </p:blipFill>
        <p:spPr>
          <a:xfrm>
            <a:off x="0" y="865395"/>
            <a:ext cx="6775937" cy="5117057"/>
          </a:xfrm>
          <a:prstGeom prst="rect">
            <a:avLst/>
          </a:prstGeom>
          <a:noFill/>
          <a:ln>
            <a:noFill/>
          </a:ln>
        </p:spPr>
      </p:pic>
      <p:sp>
        <p:nvSpPr>
          <p:cNvPr id="3" name="Titre 2"/>
          <p:cNvSpPr txBox="1">
            <a:spLocks noGrp="1"/>
          </p:cNvSpPr>
          <p:nvPr>
            <p:ph type="title" idx="4294967295"/>
          </p:nvPr>
        </p:nvSpPr>
        <p:spPr>
          <a:xfrm>
            <a:off x="628650" y="677042"/>
            <a:ext cx="7886700" cy="701731"/>
          </a:xfrm>
        </p:spPr>
        <p:txBody>
          <a:bodyPr>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GB"/>
          </a:p>
        </p:txBody>
      </p:sp>
      <p:sp>
        <p:nvSpPr>
          <p:cNvPr id="4" name="Espace réservé du texte 3"/>
          <p:cNvSpPr txBox="1">
            <a:spLocks noGrp="1"/>
          </p:cNvSpPr>
          <p:nvPr>
            <p:ph type="body" idx="4294967295"/>
          </p:nvPr>
        </p:nvSpPr>
        <p:spPr>
          <a:xfrm>
            <a:off x="628650" y="1825625"/>
            <a:ext cx="7886700" cy="535531"/>
          </a:xfrm>
        </p:spPr>
        <p:txBody>
          <a:bodyPr>
            <a:sp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endParaRPr lang="en-GB"/>
          </a:p>
        </p:txBody>
      </p:sp>
      <p:pic>
        <p:nvPicPr>
          <p:cNvPr id="5" name="Image 4"/>
          <p:cNvPicPr>
            <a:picLocks noChangeAspect="1"/>
          </p:cNvPicPr>
          <p:nvPr/>
        </p:nvPicPr>
        <p:blipFill>
          <a:blip r:embed="rId4" cstate="print">
            <a:alphaModFix/>
            <a:lum/>
          </a:blip>
          <a:srcRect/>
          <a:stretch>
            <a:fillRect/>
          </a:stretch>
        </p:blipFill>
        <p:spPr>
          <a:xfrm>
            <a:off x="0" y="829800"/>
            <a:ext cx="6775937" cy="5117057"/>
          </a:xfrm>
          <a:prstGeom prst="rect">
            <a:avLst/>
          </a:prstGeom>
          <a:noFill/>
          <a:ln>
            <a:noFill/>
          </a:ln>
        </p:spPr>
      </p:pic>
      <p:sp>
        <p:nvSpPr>
          <p:cNvPr id="6" name="Espace réservé du texte 5"/>
          <p:cNvSpPr txBox="1">
            <a:spLocks noGrp="1"/>
          </p:cNvSpPr>
          <p:nvPr>
            <p:ph type="body" idx="4294967295"/>
          </p:nvPr>
        </p:nvSpPr>
        <p:spPr>
          <a:xfrm>
            <a:off x="6694300" y="1366324"/>
            <a:ext cx="2713640" cy="4525999"/>
          </a:xfrm>
        </p:spPr>
        <p:txBody>
          <a:bodyPr>
            <a:norm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lvl="0">
              <a:buNone/>
            </a:pPr>
            <a:r>
              <a:rPr lang="en-GB" sz="2800" dirty="0">
                <a:latin typeface="+mn-lt"/>
              </a:rPr>
              <a:t>15 runs</a:t>
            </a:r>
          </a:p>
        </p:txBody>
      </p:sp>
      <p:pic>
        <p:nvPicPr>
          <p:cNvPr id="7" name="Image 6"/>
          <p:cNvPicPr>
            <a:picLocks noChangeAspect="1"/>
          </p:cNvPicPr>
          <p:nvPr/>
        </p:nvPicPr>
        <p:blipFill>
          <a:blip r:embed="rId5" cstate="print">
            <a:alphaModFix/>
            <a:lum/>
          </a:blip>
          <a:srcRect/>
          <a:stretch>
            <a:fillRect/>
          </a:stretch>
        </p:blipFill>
        <p:spPr>
          <a:xfrm>
            <a:off x="780130" y="5468459"/>
            <a:ext cx="5676766" cy="582567"/>
          </a:xfrm>
          <a:prstGeom prst="rect">
            <a:avLst/>
          </a:prstGeom>
          <a:noFill/>
          <a:ln>
            <a:noFill/>
          </a:ln>
        </p:spPr>
      </p:pic>
      <p:sp>
        <p:nvSpPr>
          <p:cNvPr id="11"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Aggregation</a:t>
            </a:r>
            <a:endParaRPr lang="fr-FR" b="1" dirty="0">
              <a:solidFill>
                <a:srgbClr val="ED192E"/>
              </a:solidFill>
              <a:latin typeface="+mn-lt"/>
            </a:endParaRPr>
          </a:p>
        </p:txBody>
      </p:sp>
    </p:spTree>
    <p:extLst>
      <p:ext uri="{BB962C8B-B14F-4D97-AF65-F5344CB8AC3E}">
        <p14:creationId xmlns:p14="http://schemas.microsoft.com/office/powerpoint/2010/main" val="3141312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alphaModFix/>
            <a:lum/>
          </a:blip>
          <a:srcRect/>
          <a:stretch>
            <a:fillRect/>
          </a:stretch>
        </p:blipFill>
        <p:spPr>
          <a:xfrm>
            <a:off x="0" y="829800"/>
            <a:ext cx="6775937" cy="5117057"/>
          </a:xfrm>
          <a:prstGeom prst="rect">
            <a:avLst/>
          </a:prstGeom>
          <a:noFill/>
          <a:ln>
            <a:noFill/>
          </a:ln>
        </p:spPr>
      </p:pic>
      <p:sp>
        <p:nvSpPr>
          <p:cNvPr id="4" name="Espace réservé du texte 3"/>
          <p:cNvSpPr txBox="1">
            <a:spLocks noGrp="1"/>
          </p:cNvSpPr>
          <p:nvPr>
            <p:ph type="body" idx="4294967295"/>
          </p:nvPr>
        </p:nvSpPr>
        <p:spPr>
          <a:xfrm>
            <a:off x="628650" y="1825625"/>
            <a:ext cx="7886700" cy="535531"/>
          </a:xfrm>
        </p:spPr>
        <p:txBody>
          <a:bodyPr>
            <a:sp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endParaRPr lang="en-GB"/>
          </a:p>
        </p:txBody>
      </p:sp>
      <p:sp>
        <p:nvSpPr>
          <p:cNvPr id="5" name="Espace réservé du texte 4"/>
          <p:cNvSpPr txBox="1">
            <a:spLocks noGrp="1"/>
          </p:cNvSpPr>
          <p:nvPr>
            <p:ph type="body" idx="4294967295"/>
          </p:nvPr>
        </p:nvSpPr>
        <p:spPr>
          <a:xfrm>
            <a:off x="6694300" y="1366324"/>
            <a:ext cx="2713640" cy="4525999"/>
          </a:xfrm>
        </p:spPr>
        <p:txBody>
          <a:bodyPr>
            <a:norm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lvl="0">
              <a:buNone/>
            </a:pPr>
            <a:r>
              <a:rPr lang="en-GB" sz="2800" dirty="0">
                <a:latin typeface="+mn-lt"/>
              </a:rPr>
              <a:t>15 runs</a:t>
            </a:r>
          </a:p>
          <a:p>
            <a:pPr lvl="0">
              <a:buNone/>
            </a:pPr>
            <a:r>
              <a:rPr lang="en-GB" sz="2800" dirty="0">
                <a:solidFill>
                  <a:srgbClr val="ED192E"/>
                </a:solidFill>
                <a:latin typeface="+mn-lt"/>
              </a:rPr>
              <a:t>50 targets</a:t>
            </a:r>
          </a:p>
        </p:txBody>
      </p:sp>
      <p:pic>
        <p:nvPicPr>
          <p:cNvPr id="6" name="Image 5"/>
          <p:cNvPicPr>
            <a:picLocks noChangeAspect="1"/>
          </p:cNvPicPr>
          <p:nvPr/>
        </p:nvPicPr>
        <p:blipFill>
          <a:blip r:embed="rId4" cstate="print">
            <a:alphaModFix/>
            <a:lum/>
          </a:blip>
          <a:srcRect/>
          <a:stretch>
            <a:fillRect/>
          </a:stretch>
        </p:blipFill>
        <p:spPr>
          <a:xfrm>
            <a:off x="780130" y="5468459"/>
            <a:ext cx="5676766" cy="582567"/>
          </a:xfrm>
          <a:prstGeom prst="rect">
            <a:avLst/>
          </a:prstGeom>
          <a:noFill/>
          <a:ln>
            <a:noFill/>
          </a:ln>
        </p:spPr>
      </p:pic>
      <p:sp>
        <p:nvSpPr>
          <p:cNvPr id="10"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Aggregation</a:t>
            </a:r>
            <a:endParaRPr lang="fr-FR" b="1" dirty="0">
              <a:solidFill>
                <a:srgbClr val="ED192E"/>
              </a:solidFill>
              <a:latin typeface="+mn-lt"/>
            </a:endParaRPr>
          </a:p>
        </p:txBody>
      </p:sp>
    </p:spTree>
    <p:extLst>
      <p:ext uri="{BB962C8B-B14F-4D97-AF65-F5344CB8AC3E}">
        <p14:creationId xmlns:p14="http://schemas.microsoft.com/office/powerpoint/2010/main" val="2107846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alphaModFix/>
            <a:lum/>
          </a:blip>
          <a:srcRect/>
          <a:stretch>
            <a:fillRect/>
          </a:stretch>
        </p:blipFill>
        <p:spPr>
          <a:xfrm>
            <a:off x="0" y="829800"/>
            <a:ext cx="6775937" cy="5117057"/>
          </a:xfrm>
          <a:prstGeom prst="rect">
            <a:avLst/>
          </a:prstGeom>
          <a:noFill/>
          <a:ln>
            <a:noFill/>
          </a:ln>
        </p:spPr>
      </p:pic>
      <p:pic>
        <p:nvPicPr>
          <p:cNvPr id="5" name="Image 4"/>
          <p:cNvPicPr>
            <a:picLocks noChangeAspect="1"/>
          </p:cNvPicPr>
          <p:nvPr/>
        </p:nvPicPr>
        <p:blipFill>
          <a:blip r:embed="rId4" cstate="print">
            <a:alphaModFix/>
            <a:lum/>
          </a:blip>
          <a:srcRect/>
          <a:stretch>
            <a:fillRect/>
          </a:stretch>
        </p:blipFill>
        <p:spPr>
          <a:xfrm>
            <a:off x="780130" y="5468459"/>
            <a:ext cx="5676766" cy="582567"/>
          </a:xfrm>
          <a:prstGeom prst="rect">
            <a:avLst/>
          </a:prstGeom>
          <a:noFill/>
          <a:ln>
            <a:noFill/>
          </a:ln>
        </p:spPr>
      </p:pic>
      <p:sp>
        <p:nvSpPr>
          <p:cNvPr id="9" name="Espace réservé du texte 4"/>
          <p:cNvSpPr txBox="1">
            <a:spLocks/>
          </p:cNvSpPr>
          <p:nvPr/>
        </p:nvSpPr>
        <p:spPr>
          <a:xfrm>
            <a:off x="6694300" y="1366324"/>
            <a:ext cx="2713640" cy="4525999"/>
          </a:xfrm>
          <a:prstGeom prst="rect">
            <a:avLst/>
          </a:prstGeom>
        </p:spPr>
        <p:txBody>
          <a:bodyPr vert="horz" lIns="91440" tIns="45720" rIns="91440" bIns="45720" rtlCol="0">
            <a:norm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lgn="l" defTabSz="914400" rtl="0" eaLnBrk="1" latinLnBrk="0" hangingPunct="1">
              <a:lnSpc>
                <a:spcPct val="90000"/>
              </a:lnSpc>
              <a:spcBef>
                <a:spcPts val="0"/>
              </a:spcBef>
              <a:spcAft>
                <a:spcPts val="1417"/>
              </a:spcAft>
              <a:buSzPct val="45000"/>
              <a:buFont typeface="StarSymbol"/>
              <a:buChar char="●"/>
              <a:defRPr lang="en-GB" sz="3200" b="0" i="0" u="none" strike="noStrike" kern="1200">
                <a:ln>
                  <a:noFill/>
                </a:ln>
                <a:solidFill>
                  <a:schemeClr val="tx1"/>
                </a:solidFill>
                <a:latin typeface="Arial" pitchFamily="18"/>
                <a:ea typeface="MS Gothic" pitchFamily="2"/>
                <a:cs typeface="Tahoma" pitchFamily="2"/>
              </a:defRPr>
            </a:lvl1pPr>
            <a:lvl2pPr marL="864000" lvl="1" indent="-324000" algn="l" defTabSz="914400" rtl="0" eaLnBrk="1" latinLnBrk="0" hangingPunct="1">
              <a:lnSpc>
                <a:spcPct val="90000"/>
              </a:lnSpc>
              <a:spcBef>
                <a:spcPts val="0"/>
              </a:spcBef>
              <a:spcAft>
                <a:spcPts val="1134"/>
              </a:spcAft>
              <a:buSzPct val="45000"/>
              <a:buFont typeface="StarSymbol"/>
              <a:buChar char="●"/>
              <a:defRPr lang="en-GB" sz="2800" b="0" i="0" u="none" strike="noStrike" kern="1200">
                <a:ln>
                  <a:noFill/>
                </a:ln>
                <a:solidFill>
                  <a:schemeClr val="tx1"/>
                </a:solidFill>
                <a:latin typeface="Arial" pitchFamily="18"/>
                <a:ea typeface="MS Gothic" pitchFamily="2"/>
                <a:cs typeface="Tahoma" pitchFamily="2"/>
              </a:defRPr>
            </a:lvl2pPr>
            <a:lvl3pPr marL="1295999" lvl="2" indent="-288000" algn="l" defTabSz="914400" rtl="0" eaLnBrk="1" latinLnBrk="0" hangingPunct="1">
              <a:lnSpc>
                <a:spcPct val="90000"/>
              </a:lnSpc>
              <a:spcBef>
                <a:spcPts val="0"/>
              </a:spcBef>
              <a:spcAft>
                <a:spcPts val="850"/>
              </a:spcAft>
              <a:buSzPct val="75000"/>
              <a:buFont typeface="StarSymbol"/>
              <a:buChar char="–"/>
              <a:defRPr lang="en-GB" sz="2400" b="0" i="0" u="none" strike="noStrike" kern="1200">
                <a:ln>
                  <a:noFill/>
                </a:ln>
                <a:solidFill>
                  <a:schemeClr val="tx1"/>
                </a:solidFill>
                <a:latin typeface="Arial" pitchFamily="18"/>
                <a:ea typeface="MS Gothic" pitchFamily="2"/>
                <a:cs typeface="Tahoma" pitchFamily="2"/>
              </a:defRPr>
            </a:lvl3pPr>
            <a:lvl4pPr marL="1728000" lvl="3" indent="-216000" algn="l" defTabSz="914400" rtl="0" eaLnBrk="1" latinLnBrk="0" hangingPunct="1">
              <a:lnSpc>
                <a:spcPct val="90000"/>
              </a:lnSpc>
              <a:spcBef>
                <a:spcPts val="0"/>
              </a:spcBef>
              <a:spcAft>
                <a:spcPts val="567"/>
              </a:spcAft>
              <a:buSzPct val="45000"/>
              <a:buFont typeface="StarSymbol"/>
              <a:buChar char="●"/>
              <a:defRPr lang="en-GB" sz="2000" b="0" i="0" u="none" strike="noStrike" kern="1200">
                <a:ln>
                  <a:noFill/>
                </a:ln>
                <a:solidFill>
                  <a:schemeClr val="tx1"/>
                </a:solidFill>
                <a:latin typeface="Arial" pitchFamily="18"/>
                <a:ea typeface="MS Gothic" pitchFamily="2"/>
                <a:cs typeface="Tahoma" pitchFamily="2"/>
              </a:defRPr>
            </a:lvl4pPr>
            <a:lvl5pPr marL="2160000" lvl="4" indent="-216000" algn="l" defTabSz="914400" rtl="0" eaLnBrk="1" latinLnBrk="0" hangingPunct="1">
              <a:lnSpc>
                <a:spcPct val="90000"/>
              </a:lnSpc>
              <a:spcBef>
                <a:spcPts val="0"/>
              </a:spcBef>
              <a:spcAft>
                <a:spcPts val="283"/>
              </a:spcAft>
              <a:buSzPct val="75000"/>
              <a:buFont typeface="StarSymbol"/>
              <a:buChar char="–"/>
              <a:defRPr lang="en-GB" sz="2000" b="0" i="0" u="none" strike="noStrike" kern="1200">
                <a:ln>
                  <a:noFill/>
                </a:ln>
                <a:solidFill>
                  <a:schemeClr val="tx1"/>
                </a:solidFill>
                <a:latin typeface="Arial" pitchFamily="18"/>
                <a:ea typeface="MS Gothic" pitchFamily="2"/>
                <a:cs typeface="Tahoma" pitchFamily="2"/>
              </a:defRPr>
            </a:lvl5pPr>
            <a:lvl6pPr marL="2592000" lvl="5"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MS Gothic" pitchFamily="2"/>
                <a:cs typeface="Tahoma" pitchFamily="2"/>
              </a:defRPr>
            </a:lvl6pPr>
            <a:lvl7pPr marL="3024000" lvl="6"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MS Gothic" pitchFamily="2"/>
                <a:cs typeface="Tahoma" pitchFamily="2"/>
              </a:defRPr>
            </a:lvl7pPr>
            <a:lvl8pPr marL="3456000" lvl="7"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MS Gothic" pitchFamily="2"/>
                <a:cs typeface="Tahoma" pitchFamily="2"/>
              </a:defRPr>
            </a:lvl8pPr>
            <a:lvl9pPr marL="3887999" lvl="8" indent="-216000" algn="l" defTabSz="914400" rtl="0" eaLnBrk="1" latinLnBrk="0" hangingPunct="1">
              <a:lnSpc>
                <a:spcPct val="90000"/>
              </a:lnSpc>
              <a:spcBef>
                <a:spcPts val="0"/>
              </a:spcBef>
              <a:spcAft>
                <a:spcPts val="283"/>
              </a:spcAft>
              <a:buSzPct val="45000"/>
              <a:buFont typeface="StarSymbol"/>
              <a:buChar char="●"/>
              <a:defRPr lang="en-GB" sz="2000" b="0" i="0" u="none" strike="noStrike" kern="1200">
                <a:ln>
                  <a:noFill/>
                </a:ln>
                <a:solidFill>
                  <a:schemeClr val="tx1"/>
                </a:solidFill>
                <a:latin typeface="Arial" pitchFamily="18"/>
                <a:ea typeface="MS Gothic" pitchFamily="2"/>
                <a:cs typeface="Tahoma" pitchFamily="2"/>
              </a:defRPr>
            </a:lvl9pPr>
          </a:lstStyle>
          <a:p>
            <a:pPr>
              <a:buFont typeface="StarSymbol"/>
              <a:buNone/>
            </a:pPr>
            <a:r>
              <a:rPr lang="fr-FR" sz="2800" smtClean="0">
                <a:latin typeface="+mn-lt"/>
              </a:rPr>
              <a:t>15 runs</a:t>
            </a:r>
          </a:p>
          <a:p>
            <a:pPr>
              <a:buFont typeface="StarSymbol"/>
              <a:buNone/>
            </a:pPr>
            <a:r>
              <a:rPr lang="fr-FR" sz="2800" smtClean="0">
                <a:solidFill>
                  <a:srgbClr val="ED192E"/>
                </a:solidFill>
                <a:latin typeface="+mn-lt"/>
              </a:rPr>
              <a:t>50 targets</a:t>
            </a:r>
            <a:endParaRPr lang="fr-FR" sz="2800" dirty="0">
              <a:solidFill>
                <a:srgbClr val="ED192E"/>
              </a:solidFill>
              <a:latin typeface="+mn-lt"/>
            </a:endParaRPr>
          </a:p>
        </p:txBody>
      </p:sp>
      <p:sp>
        <p:nvSpPr>
          <p:cNvPr id="10"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Aggregation</a:t>
            </a:r>
            <a:endParaRPr lang="fr-FR" b="1" dirty="0">
              <a:solidFill>
                <a:srgbClr val="ED192E"/>
              </a:solidFill>
              <a:latin typeface="+mn-lt"/>
            </a:endParaRPr>
          </a:p>
        </p:txBody>
      </p:sp>
    </p:spTree>
    <p:extLst>
      <p:ext uri="{BB962C8B-B14F-4D97-AF65-F5344CB8AC3E}">
        <p14:creationId xmlns:p14="http://schemas.microsoft.com/office/powerpoint/2010/main" val="913033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alphaModFix/>
            <a:lum/>
          </a:blip>
          <a:srcRect/>
          <a:stretch>
            <a:fillRect/>
          </a:stretch>
        </p:blipFill>
        <p:spPr>
          <a:xfrm>
            <a:off x="0" y="829800"/>
            <a:ext cx="6775937" cy="5117057"/>
          </a:xfrm>
          <a:prstGeom prst="rect">
            <a:avLst/>
          </a:prstGeom>
          <a:noFill/>
          <a:ln>
            <a:noFill/>
          </a:ln>
        </p:spPr>
      </p:pic>
      <p:sp>
        <p:nvSpPr>
          <p:cNvPr id="4" name="Espace réservé du texte 3"/>
          <p:cNvSpPr txBox="1">
            <a:spLocks noGrp="1"/>
          </p:cNvSpPr>
          <p:nvPr>
            <p:ph type="body" idx="4294967295"/>
          </p:nvPr>
        </p:nvSpPr>
        <p:spPr>
          <a:xfrm>
            <a:off x="6694300" y="1366324"/>
            <a:ext cx="2713640" cy="4525999"/>
          </a:xfrm>
        </p:spPr>
        <p:txBody>
          <a:bodyPr>
            <a:norm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lvl="0">
              <a:buNone/>
            </a:pPr>
            <a:r>
              <a:rPr lang="en-GB" sz="2800" dirty="0">
                <a:latin typeface="+mn-lt"/>
              </a:rPr>
              <a:t>15 runs</a:t>
            </a:r>
          </a:p>
          <a:p>
            <a:pPr lvl="0">
              <a:buNone/>
            </a:pPr>
            <a:r>
              <a:rPr lang="en-GB" sz="2800" dirty="0">
                <a:solidFill>
                  <a:srgbClr val="ED192E"/>
                </a:solidFill>
                <a:latin typeface="+mn-lt"/>
                <a:cs typeface="Arial" pitchFamily="18"/>
              </a:rPr>
              <a:t>50 targets</a:t>
            </a:r>
          </a:p>
          <a:p>
            <a:pPr lvl="0">
              <a:buNone/>
            </a:pPr>
            <a:r>
              <a:rPr lang="en-GB" sz="2800" dirty="0">
                <a:solidFill>
                  <a:srgbClr val="CCCC00"/>
                </a:solidFill>
                <a:latin typeface="+mn-lt"/>
                <a:cs typeface="Arial" pitchFamily="18"/>
              </a:rPr>
              <a:t>ECDF with 750 steps</a:t>
            </a:r>
          </a:p>
        </p:txBody>
      </p:sp>
      <p:pic>
        <p:nvPicPr>
          <p:cNvPr id="5" name="Image 4"/>
          <p:cNvPicPr>
            <a:picLocks noChangeAspect="1"/>
          </p:cNvPicPr>
          <p:nvPr/>
        </p:nvPicPr>
        <p:blipFill>
          <a:blip r:embed="rId4" cstate="print">
            <a:alphaModFix/>
            <a:lum/>
          </a:blip>
          <a:srcRect/>
          <a:stretch>
            <a:fillRect/>
          </a:stretch>
        </p:blipFill>
        <p:spPr>
          <a:xfrm>
            <a:off x="780130" y="5468459"/>
            <a:ext cx="5676766" cy="582567"/>
          </a:xfrm>
          <a:prstGeom prst="rect">
            <a:avLst/>
          </a:prstGeom>
          <a:noFill/>
          <a:ln>
            <a:noFill/>
          </a:ln>
        </p:spPr>
      </p:pic>
      <p:sp>
        <p:nvSpPr>
          <p:cNvPr id="9"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Aggregation</a:t>
            </a:r>
            <a:endParaRPr lang="fr-FR" b="1" dirty="0">
              <a:solidFill>
                <a:srgbClr val="ED192E"/>
              </a:solidFill>
              <a:latin typeface="+mn-lt"/>
            </a:endParaRPr>
          </a:p>
        </p:txBody>
      </p:sp>
    </p:spTree>
    <p:extLst>
      <p:ext uri="{BB962C8B-B14F-4D97-AF65-F5344CB8AC3E}">
        <p14:creationId xmlns:p14="http://schemas.microsoft.com/office/powerpoint/2010/main" val="2452672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alphaModFix/>
            <a:lum/>
          </a:blip>
          <a:srcRect/>
          <a:stretch>
            <a:fillRect/>
          </a:stretch>
        </p:blipFill>
        <p:spPr>
          <a:xfrm>
            <a:off x="0" y="829800"/>
            <a:ext cx="6775937" cy="5117057"/>
          </a:xfrm>
          <a:prstGeom prst="rect">
            <a:avLst/>
          </a:prstGeom>
          <a:noFill/>
          <a:ln>
            <a:noFill/>
          </a:ln>
        </p:spPr>
      </p:pic>
      <p:pic>
        <p:nvPicPr>
          <p:cNvPr id="4" name="Image 3"/>
          <p:cNvPicPr>
            <a:picLocks noChangeAspect="1"/>
          </p:cNvPicPr>
          <p:nvPr/>
        </p:nvPicPr>
        <p:blipFill>
          <a:blip r:embed="rId4" cstate="print">
            <a:alphaModFix/>
            <a:lum/>
          </a:blip>
          <a:srcRect/>
          <a:stretch>
            <a:fillRect/>
          </a:stretch>
        </p:blipFill>
        <p:spPr>
          <a:xfrm>
            <a:off x="780130" y="5468459"/>
            <a:ext cx="5676766" cy="582567"/>
          </a:xfrm>
          <a:prstGeom prst="rect">
            <a:avLst/>
          </a:prstGeom>
          <a:noFill/>
          <a:ln>
            <a:noFill/>
          </a:ln>
        </p:spPr>
      </p:pic>
      <p:sp>
        <p:nvSpPr>
          <p:cNvPr id="5" name="Espace réservé du texte 4"/>
          <p:cNvSpPr txBox="1">
            <a:spLocks noGrp="1"/>
          </p:cNvSpPr>
          <p:nvPr>
            <p:ph type="body" idx="4294967295"/>
          </p:nvPr>
        </p:nvSpPr>
        <p:spPr>
          <a:xfrm>
            <a:off x="6400890" y="1366324"/>
            <a:ext cx="2713640" cy="4525999"/>
          </a:xfrm>
        </p:spPr>
        <p:txBody>
          <a:bodyPr>
            <a:norm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lvl="0">
              <a:buNone/>
            </a:pPr>
            <a:r>
              <a:rPr lang="en-GB" sz="2800" dirty="0">
                <a:latin typeface="+mn-lt"/>
                <a:cs typeface="Arial" pitchFamily="18"/>
              </a:rPr>
              <a:t>50 targets from 15 </a:t>
            </a:r>
            <a:r>
              <a:rPr lang="en-GB" sz="2800" dirty="0">
                <a:latin typeface="+mn-lt"/>
              </a:rPr>
              <a:t>runs </a:t>
            </a:r>
            <a:endParaRPr lang="en-GB" sz="2800" dirty="0" smtClean="0">
              <a:latin typeface="+mn-lt"/>
            </a:endParaRPr>
          </a:p>
          <a:p>
            <a:pPr lvl="0">
              <a:buNone/>
            </a:pPr>
            <a:r>
              <a:rPr lang="en-GB" sz="2800" dirty="0" smtClean="0">
                <a:latin typeface="+mn-lt"/>
              </a:rPr>
              <a:t>...integrated </a:t>
            </a:r>
            <a:r>
              <a:rPr lang="en-GB" sz="2800" dirty="0">
                <a:latin typeface="+mn-lt"/>
              </a:rPr>
              <a:t>in a single graph</a:t>
            </a:r>
          </a:p>
        </p:txBody>
      </p:sp>
      <p:sp>
        <p:nvSpPr>
          <p:cNvPr id="9"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Aggregation</a:t>
            </a:r>
            <a:endParaRPr lang="fr-FR" b="1" dirty="0">
              <a:solidFill>
                <a:srgbClr val="ED192E"/>
              </a:solidFill>
              <a:latin typeface="+mn-lt"/>
            </a:endParaRPr>
          </a:p>
        </p:txBody>
      </p:sp>
    </p:spTree>
    <p:extLst>
      <p:ext uri="{BB962C8B-B14F-4D97-AF65-F5344CB8AC3E}">
        <p14:creationId xmlns:p14="http://schemas.microsoft.com/office/powerpoint/2010/main" val="208128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alphaModFix/>
            <a:lum/>
          </a:blip>
          <a:srcRect/>
          <a:stretch>
            <a:fillRect/>
          </a:stretch>
        </p:blipFill>
        <p:spPr>
          <a:xfrm>
            <a:off x="0" y="829800"/>
            <a:ext cx="6775937" cy="5117057"/>
          </a:xfrm>
          <a:prstGeom prst="rect">
            <a:avLst/>
          </a:prstGeom>
          <a:noFill/>
          <a:ln>
            <a:noFill/>
          </a:ln>
        </p:spPr>
      </p:pic>
      <p:pic>
        <p:nvPicPr>
          <p:cNvPr id="4" name="Image 3"/>
          <p:cNvPicPr>
            <a:picLocks noChangeAspect="1"/>
          </p:cNvPicPr>
          <p:nvPr/>
        </p:nvPicPr>
        <p:blipFill>
          <a:blip r:embed="rId4" cstate="print">
            <a:alphaModFix/>
            <a:lum/>
          </a:blip>
          <a:srcRect/>
          <a:stretch>
            <a:fillRect/>
          </a:stretch>
        </p:blipFill>
        <p:spPr>
          <a:xfrm>
            <a:off x="1" y="830127"/>
            <a:ext cx="6776590" cy="5117710"/>
          </a:xfrm>
          <a:prstGeom prst="rect">
            <a:avLst/>
          </a:prstGeom>
          <a:noFill/>
          <a:ln>
            <a:noFill/>
          </a:ln>
        </p:spPr>
      </p:pic>
      <p:pic>
        <p:nvPicPr>
          <p:cNvPr id="5" name="Image 4"/>
          <p:cNvPicPr>
            <a:picLocks noChangeAspect="1"/>
          </p:cNvPicPr>
          <p:nvPr/>
        </p:nvPicPr>
        <p:blipFill>
          <a:blip r:embed="rId5" cstate="print">
            <a:alphaModFix/>
            <a:lum/>
          </a:blip>
          <a:srcRect/>
          <a:stretch>
            <a:fillRect/>
          </a:stretch>
        </p:blipFill>
        <p:spPr>
          <a:xfrm>
            <a:off x="780130" y="5468459"/>
            <a:ext cx="5676766" cy="582567"/>
          </a:xfrm>
          <a:prstGeom prst="rect">
            <a:avLst/>
          </a:prstGeom>
          <a:noFill/>
          <a:ln>
            <a:noFill/>
          </a:ln>
        </p:spPr>
      </p:pic>
      <p:sp>
        <p:nvSpPr>
          <p:cNvPr id="6" name="Espace réservé du texte 5"/>
          <p:cNvSpPr txBox="1">
            <a:spLocks noGrp="1"/>
          </p:cNvSpPr>
          <p:nvPr>
            <p:ph type="body" idx="4294967295"/>
          </p:nvPr>
        </p:nvSpPr>
        <p:spPr>
          <a:xfrm>
            <a:off x="6089074" y="3396023"/>
            <a:ext cx="3075708" cy="3115297"/>
          </a:xfrm>
        </p:spPr>
        <p:txBody>
          <a:bodyPr>
            <a:no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marL="0" lvl="0" indent="0" algn="ctr">
              <a:spcAft>
                <a:spcPts val="0"/>
              </a:spcAft>
              <a:buNone/>
            </a:pPr>
            <a:r>
              <a:rPr lang="en-GB" sz="2800" dirty="0" smtClean="0">
                <a:solidFill>
                  <a:srgbClr val="CCCC00"/>
                </a:solidFill>
                <a:latin typeface="+mn-lt"/>
              </a:rPr>
              <a:t>area </a:t>
            </a:r>
            <a:r>
              <a:rPr lang="en-GB" sz="2800" dirty="0">
                <a:solidFill>
                  <a:srgbClr val="CCCC00"/>
                </a:solidFill>
                <a:latin typeface="+mn-lt"/>
              </a:rPr>
              <a:t>over the </a:t>
            </a:r>
            <a:r>
              <a:rPr lang="en-GB" sz="2800" dirty="0" smtClean="0">
                <a:solidFill>
                  <a:srgbClr val="CCCC00"/>
                </a:solidFill>
                <a:latin typeface="+mn-lt"/>
              </a:rPr>
              <a:t>ECDF</a:t>
            </a:r>
            <a:r>
              <a:rPr lang="en-GB" sz="2800" dirty="0">
                <a:latin typeface="+mn-lt"/>
              </a:rPr>
              <a:t> </a:t>
            </a:r>
            <a:r>
              <a:rPr lang="en-GB" sz="2800" dirty="0" smtClean="0">
                <a:solidFill>
                  <a:srgbClr val="CCCC00"/>
                </a:solidFill>
                <a:latin typeface="+mn-lt"/>
              </a:rPr>
              <a:t>curve</a:t>
            </a:r>
            <a:r>
              <a:rPr lang="en-GB" sz="2800" dirty="0" smtClean="0">
                <a:latin typeface="+mn-lt"/>
              </a:rPr>
              <a:t> </a:t>
            </a:r>
          </a:p>
          <a:p>
            <a:pPr marL="0" lvl="0" indent="0" algn="ctr">
              <a:spcAft>
                <a:spcPts val="0"/>
              </a:spcAft>
              <a:buNone/>
            </a:pPr>
            <a:r>
              <a:rPr lang="en-GB" sz="2800" dirty="0" smtClean="0">
                <a:latin typeface="+mn-lt"/>
              </a:rPr>
              <a:t>=</a:t>
            </a:r>
          </a:p>
          <a:p>
            <a:pPr marL="0" lvl="0" indent="0" algn="ctr">
              <a:spcAft>
                <a:spcPts val="0"/>
              </a:spcAft>
              <a:buNone/>
            </a:pPr>
            <a:r>
              <a:rPr lang="en-GB" sz="2800" dirty="0" smtClean="0">
                <a:solidFill>
                  <a:srgbClr val="B80047"/>
                </a:solidFill>
                <a:latin typeface="+mn-lt"/>
              </a:rPr>
              <a:t>average log runtime</a:t>
            </a:r>
            <a:r>
              <a:rPr lang="en-GB" sz="2800" dirty="0" smtClean="0">
                <a:latin typeface="+mn-lt"/>
              </a:rPr>
              <a:t> </a:t>
            </a:r>
          </a:p>
          <a:p>
            <a:pPr marL="0" lvl="0" indent="0" algn="ctr">
              <a:spcAft>
                <a:spcPts val="0"/>
              </a:spcAft>
              <a:buNone/>
            </a:pPr>
            <a:r>
              <a:rPr lang="en-GB" sz="2400" dirty="0" smtClean="0">
                <a:latin typeface="+mn-lt"/>
              </a:rPr>
              <a:t>(</a:t>
            </a:r>
            <a:r>
              <a:rPr lang="en-GB" sz="2400" dirty="0">
                <a:latin typeface="+mn-lt"/>
              </a:rPr>
              <a:t>or geometric </a:t>
            </a:r>
            <a:r>
              <a:rPr lang="en-GB" sz="2400" dirty="0" smtClean="0">
                <a:latin typeface="+mn-lt"/>
              </a:rPr>
              <a:t>avg. </a:t>
            </a:r>
            <a:r>
              <a:rPr lang="en-GB" sz="2400" dirty="0">
                <a:latin typeface="+mn-lt"/>
              </a:rPr>
              <a:t>runtime) over all targets (difficult and easy) and all runs</a:t>
            </a:r>
          </a:p>
        </p:txBody>
      </p:sp>
      <p:sp>
        <p:nvSpPr>
          <p:cNvPr id="7" name="Espace réservé du texte 6"/>
          <p:cNvSpPr txBox="1">
            <a:spLocks noGrp="1"/>
          </p:cNvSpPr>
          <p:nvPr>
            <p:ph type="body" idx="4294967295"/>
          </p:nvPr>
        </p:nvSpPr>
        <p:spPr>
          <a:xfrm>
            <a:off x="6400890" y="1366324"/>
            <a:ext cx="2713640" cy="1709385"/>
          </a:xfrm>
        </p:spPr>
        <p:txBody>
          <a:bodyPr>
            <a:normAutofit/>
          </a:bodyPr>
          <a:lstStyle>
            <a:defPPr marL="432000" lvl="0" indent="-324000">
              <a:spcBef>
                <a:spcPts val="0"/>
              </a:spcBef>
              <a:spcAft>
                <a:spcPts val="1417"/>
              </a:spcAft>
              <a:buSzPct val="45000"/>
              <a:buFont typeface="StarSymbol"/>
              <a:buNone/>
              <a:defRPr lang="en-GB" sz="3200" b="0" i="0" u="none" strike="noStrike" kern="1200">
                <a:ln>
                  <a:noFill/>
                </a:ln>
                <a:latin typeface="Arial" pitchFamily="18"/>
                <a:ea typeface="MS Gothic" pitchFamily="2"/>
                <a:cs typeface="Tahoma" pitchFamily="2"/>
              </a:defRPr>
            </a:defPPr>
            <a:lvl1pPr marL="432000" lvl="0" indent="-324000">
              <a:spcBef>
                <a:spcPts val="0"/>
              </a:spcBef>
              <a:spcAft>
                <a:spcPts val="1417"/>
              </a:spcAft>
              <a:buSzPct val="45000"/>
              <a:buFont typeface="StarSymbol"/>
              <a:buChar char="●"/>
              <a:defRPr lang="en-GB" sz="3200" b="0" i="0" u="none" strike="noStrike" kern="1200">
                <a:ln>
                  <a:noFill/>
                </a:ln>
                <a:latin typeface="Arial" pitchFamily="18"/>
                <a:ea typeface="MS Gothic" pitchFamily="2"/>
                <a:cs typeface="Tahoma" pitchFamily="2"/>
              </a:defRPr>
            </a:lvl1pPr>
            <a:lvl2pPr marL="864000" lvl="1" indent="-324000">
              <a:spcBef>
                <a:spcPts val="0"/>
              </a:spcBef>
              <a:spcAft>
                <a:spcPts val="1134"/>
              </a:spcAft>
              <a:buSzPct val="45000"/>
              <a:buFont typeface="StarSymbol"/>
              <a:buChar char="●"/>
              <a:defRPr lang="en-GB" sz="2800" b="0" i="0" u="none" strike="noStrike" kern="1200">
                <a:ln>
                  <a:noFill/>
                </a:ln>
                <a:latin typeface="Arial" pitchFamily="18"/>
                <a:ea typeface="MS Gothic" pitchFamily="2"/>
                <a:cs typeface="Tahoma" pitchFamily="2"/>
              </a:defRPr>
            </a:lvl2pPr>
            <a:lvl3pPr marL="1295999" lvl="2" indent="-288000">
              <a:spcBef>
                <a:spcPts val="0"/>
              </a:spcBef>
              <a:spcAft>
                <a:spcPts val="850"/>
              </a:spcAft>
              <a:buSzPct val="75000"/>
              <a:buFont typeface="StarSymbol"/>
              <a:buChar char="–"/>
              <a:defRPr lang="en-GB" sz="2400" b="0" i="0" u="none" strike="noStrike" kern="1200">
                <a:ln>
                  <a:noFill/>
                </a:ln>
                <a:latin typeface="Arial" pitchFamily="18"/>
                <a:ea typeface="MS Gothic" pitchFamily="2"/>
                <a:cs typeface="Tahoma" pitchFamily="2"/>
              </a:defRPr>
            </a:lvl3pPr>
            <a:lvl4pPr marL="1728000" lvl="3" indent="-216000">
              <a:spcBef>
                <a:spcPts val="0"/>
              </a:spcBef>
              <a:spcAft>
                <a:spcPts val="567"/>
              </a:spcAft>
              <a:buSzPct val="45000"/>
              <a:buFont typeface="StarSymbol"/>
              <a:buChar char="●"/>
              <a:defRPr lang="en-GB" sz="2000" b="0" i="0" u="none" strike="noStrike" kern="1200">
                <a:ln>
                  <a:noFill/>
                </a:ln>
                <a:latin typeface="Arial" pitchFamily="18"/>
                <a:ea typeface="MS Gothic" pitchFamily="2"/>
                <a:cs typeface="Tahoma" pitchFamily="2"/>
              </a:defRPr>
            </a:lvl4pPr>
            <a:lvl5pPr marL="2160000" lvl="4" indent="-216000">
              <a:spcBef>
                <a:spcPts val="0"/>
              </a:spcBef>
              <a:spcAft>
                <a:spcPts val="283"/>
              </a:spcAft>
              <a:buSzPct val="75000"/>
              <a:buFont typeface="StarSymbol"/>
              <a:buChar char="–"/>
              <a:defRPr lang="en-GB" sz="2000" b="0" i="0" u="none" strike="noStrike" kern="1200">
                <a:ln>
                  <a:noFill/>
                </a:ln>
                <a:latin typeface="Arial" pitchFamily="18"/>
                <a:ea typeface="MS Gothic" pitchFamily="2"/>
                <a:cs typeface="Tahoma" pitchFamily="2"/>
              </a:defRPr>
            </a:lvl5pPr>
            <a:lvl6pPr marL="2592000" lvl="5"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6pPr>
            <a:lvl7pPr marL="3024000" lvl="6"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7pPr>
            <a:lvl8pPr marL="3456000" lvl="7"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8pPr>
            <a:lvl9pPr marL="3887999" lvl="8" indent="-216000">
              <a:spcBef>
                <a:spcPts val="0"/>
              </a:spcBef>
              <a:spcAft>
                <a:spcPts val="283"/>
              </a:spcAft>
              <a:buSzPct val="45000"/>
              <a:buFont typeface="StarSymbol"/>
              <a:buChar char="●"/>
              <a:defRPr lang="en-GB" sz="2000" b="0" i="0" u="none" strike="noStrike" kern="1200">
                <a:ln>
                  <a:noFill/>
                </a:ln>
                <a:latin typeface="Arial" pitchFamily="18"/>
                <a:ea typeface="MS Gothic" pitchFamily="2"/>
                <a:cs typeface="Tahoma" pitchFamily="2"/>
              </a:defRPr>
            </a:lvl9pPr>
          </a:lstStyle>
          <a:p>
            <a:pPr lvl="0">
              <a:buNone/>
            </a:pPr>
            <a:r>
              <a:rPr lang="en-GB" sz="2800" dirty="0">
                <a:latin typeface="+mn-lt"/>
                <a:cs typeface="Arial" pitchFamily="18"/>
              </a:rPr>
              <a:t>50 targets from 15 </a:t>
            </a:r>
            <a:r>
              <a:rPr lang="en-GB" sz="2800" dirty="0">
                <a:latin typeface="+mn-lt"/>
              </a:rPr>
              <a:t>runs integrated in a single graph</a:t>
            </a:r>
          </a:p>
        </p:txBody>
      </p:sp>
      <p:sp>
        <p:nvSpPr>
          <p:cNvPr id="11"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Interpretation</a:t>
            </a:r>
            <a:endParaRPr lang="fr-FR" b="1" dirty="0">
              <a:solidFill>
                <a:srgbClr val="ED192E"/>
              </a:solidFill>
              <a:latin typeface="+mn-lt"/>
            </a:endParaRPr>
          </a:p>
        </p:txBody>
      </p:sp>
    </p:spTree>
    <p:extLst>
      <p:ext uri="{BB962C8B-B14F-4D97-AF65-F5344CB8AC3E}">
        <p14:creationId xmlns:p14="http://schemas.microsoft.com/office/powerpoint/2010/main" val="3812947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txBox="1">
            <a:spLocks/>
          </p:cNvSpPr>
          <p:nvPr/>
        </p:nvSpPr>
        <p:spPr>
          <a:xfrm>
            <a:off x="275356" y="1007919"/>
            <a:ext cx="8868644" cy="595745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1200" b="1" dirty="0">
                <a:solidFill>
                  <a:srgbClr val="ED192E"/>
                </a:solidFill>
              </a:rPr>
              <a:t>Deterministic algorithms</a:t>
            </a:r>
          </a:p>
          <a:p>
            <a:pPr marL="216000" lvl="1" indent="0">
              <a:spcBef>
                <a:spcPts val="0"/>
              </a:spcBef>
              <a:buNone/>
            </a:pPr>
            <a:r>
              <a:rPr lang="en-US" sz="9600" dirty="0"/>
              <a:t>Quasi-Newton with estimation of gradient (BFGS) </a:t>
            </a:r>
            <a:r>
              <a:rPr lang="en-US" sz="7200" dirty="0" smtClean="0"/>
              <a:t>[</a:t>
            </a:r>
            <a:r>
              <a:rPr lang="en-US" sz="7200" dirty="0" err="1"/>
              <a:t>Broyden</a:t>
            </a:r>
            <a:r>
              <a:rPr lang="en-US" sz="7200" dirty="0"/>
              <a:t> et al. </a:t>
            </a:r>
            <a:r>
              <a:rPr lang="en-US" sz="7200" dirty="0" smtClean="0"/>
              <a:t>1970]</a:t>
            </a:r>
          </a:p>
          <a:p>
            <a:pPr marL="216000" lvl="1" indent="0">
              <a:spcBef>
                <a:spcPts val="0"/>
              </a:spcBef>
              <a:buNone/>
            </a:pPr>
            <a:r>
              <a:rPr lang="en-US" sz="9600" dirty="0" smtClean="0"/>
              <a:t>Simplex </a:t>
            </a:r>
            <a:r>
              <a:rPr lang="en-US" sz="9600" dirty="0"/>
              <a:t>downhill </a:t>
            </a:r>
            <a:r>
              <a:rPr lang="en-US" sz="7200" dirty="0" smtClean="0"/>
              <a:t>[</a:t>
            </a:r>
            <a:r>
              <a:rPr lang="en-US" sz="7200" dirty="0" err="1"/>
              <a:t>Nelder</a:t>
            </a:r>
            <a:r>
              <a:rPr lang="en-US" sz="7200" dirty="0"/>
              <a:t> &amp; Mead 1965] </a:t>
            </a:r>
            <a:endParaRPr lang="en-US" sz="7200" dirty="0" smtClean="0"/>
          </a:p>
          <a:p>
            <a:pPr marL="216000" lvl="1" indent="0">
              <a:spcBef>
                <a:spcPts val="0"/>
              </a:spcBef>
              <a:buNone/>
            </a:pPr>
            <a:r>
              <a:rPr lang="en-US" sz="9600" dirty="0" smtClean="0"/>
              <a:t>Pattern </a:t>
            </a:r>
            <a:r>
              <a:rPr lang="en-US" sz="9600" dirty="0"/>
              <a:t>search </a:t>
            </a:r>
            <a:r>
              <a:rPr lang="en-US" sz="7200" dirty="0" smtClean="0"/>
              <a:t>[</a:t>
            </a:r>
            <a:r>
              <a:rPr lang="en-US" sz="7200" dirty="0"/>
              <a:t>Hooke and Jeeves 1961] </a:t>
            </a:r>
            <a:endParaRPr lang="en-US" sz="7200" dirty="0" smtClean="0"/>
          </a:p>
          <a:p>
            <a:pPr marL="216000" lvl="1" indent="0">
              <a:spcBef>
                <a:spcPts val="0"/>
              </a:spcBef>
              <a:buNone/>
            </a:pPr>
            <a:r>
              <a:rPr lang="en-US" sz="9600" dirty="0" smtClean="0"/>
              <a:t>Trust-region </a:t>
            </a:r>
            <a:r>
              <a:rPr lang="en-US" sz="9600" dirty="0"/>
              <a:t>methods (NEWUOA, BOBYQA)</a:t>
            </a:r>
            <a:r>
              <a:rPr lang="en-US" sz="7200" dirty="0"/>
              <a:t> </a:t>
            </a:r>
            <a:r>
              <a:rPr lang="en-US" sz="7200" dirty="0" smtClean="0"/>
              <a:t>[</a:t>
            </a:r>
            <a:r>
              <a:rPr lang="en-US" sz="7200" dirty="0"/>
              <a:t>Powell 2006, 2009]</a:t>
            </a:r>
          </a:p>
          <a:p>
            <a:pPr>
              <a:spcBef>
                <a:spcPts val="0"/>
              </a:spcBef>
            </a:pPr>
            <a:endParaRPr lang="en-US" sz="4000" dirty="0" smtClean="0"/>
          </a:p>
          <a:p>
            <a:pPr marL="0" indent="0">
              <a:spcBef>
                <a:spcPts val="0"/>
              </a:spcBef>
              <a:buNone/>
            </a:pPr>
            <a:r>
              <a:rPr lang="en-US" sz="11200" b="1" dirty="0" smtClean="0">
                <a:solidFill>
                  <a:srgbClr val="ED192E"/>
                </a:solidFill>
              </a:rPr>
              <a:t>Stochastic </a:t>
            </a:r>
            <a:r>
              <a:rPr lang="en-US" sz="11200" b="1" dirty="0">
                <a:solidFill>
                  <a:srgbClr val="ED192E"/>
                </a:solidFill>
              </a:rPr>
              <a:t>(randomized) search methods</a:t>
            </a:r>
          </a:p>
          <a:p>
            <a:pPr marL="216000" indent="0">
              <a:spcBef>
                <a:spcPts val="0"/>
              </a:spcBef>
              <a:buNone/>
            </a:pPr>
            <a:r>
              <a:rPr lang="en-US" sz="9600" dirty="0" smtClean="0"/>
              <a:t>Evolutionary </a:t>
            </a:r>
            <a:r>
              <a:rPr lang="en-US" sz="9600" dirty="0"/>
              <a:t>Algorithms (continuous domain) </a:t>
            </a:r>
          </a:p>
          <a:p>
            <a:pPr lvl="1">
              <a:spcBef>
                <a:spcPts val="0"/>
              </a:spcBef>
            </a:pPr>
            <a:r>
              <a:rPr lang="en-US" sz="9200" dirty="0"/>
              <a:t>Differential Evolution </a:t>
            </a:r>
            <a:r>
              <a:rPr lang="en-US" sz="7200" dirty="0" smtClean="0"/>
              <a:t>[</a:t>
            </a:r>
            <a:r>
              <a:rPr lang="en-US" sz="7200" dirty="0" err="1"/>
              <a:t>Storn</a:t>
            </a:r>
            <a:r>
              <a:rPr lang="en-US" sz="7200" dirty="0"/>
              <a:t> &amp; Price 1997] </a:t>
            </a:r>
          </a:p>
          <a:p>
            <a:pPr lvl="1">
              <a:spcBef>
                <a:spcPts val="0"/>
              </a:spcBef>
            </a:pPr>
            <a:r>
              <a:rPr lang="en-US" sz="9200" dirty="0"/>
              <a:t>Particle Swarm Optimization </a:t>
            </a:r>
            <a:r>
              <a:rPr lang="en-US" sz="7200" dirty="0" smtClean="0"/>
              <a:t>[</a:t>
            </a:r>
            <a:r>
              <a:rPr lang="en-US" sz="7200" dirty="0"/>
              <a:t>Kennedy &amp; </a:t>
            </a:r>
            <a:r>
              <a:rPr lang="en-US" sz="7200" dirty="0" err="1"/>
              <a:t>Eberhart</a:t>
            </a:r>
            <a:r>
              <a:rPr lang="en-US" sz="7200" dirty="0"/>
              <a:t> 1995] </a:t>
            </a:r>
          </a:p>
          <a:p>
            <a:pPr lvl="1">
              <a:spcBef>
                <a:spcPts val="0"/>
              </a:spcBef>
            </a:pPr>
            <a:r>
              <a:rPr lang="en-US" sz="9200" b="1" dirty="0"/>
              <a:t>Evolution Strategies, </a:t>
            </a:r>
            <a:r>
              <a:rPr lang="en-US" sz="9200" b="1" dirty="0" smtClean="0"/>
              <a:t>CMA-ES</a:t>
            </a:r>
            <a:r>
              <a:rPr lang="en-US" sz="9200" dirty="0" smtClean="0"/>
              <a:t> </a:t>
            </a:r>
            <a:r>
              <a:rPr lang="en-US" sz="7200" dirty="0" smtClean="0"/>
              <a:t>[</a:t>
            </a:r>
            <a:r>
              <a:rPr lang="en-US" sz="7200" dirty="0" err="1" smtClean="0"/>
              <a:t>Rechenberg</a:t>
            </a:r>
            <a:r>
              <a:rPr lang="en-US" sz="7200" dirty="0" smtClean="0"/>
              <a:t> </a:t>
            </a:r>
            <a:r>
              <a:rPr lang="en-US" sz="7200" dirty="0"/>
              <a:t>1965, Hansen &amp; </a:t>
            </a:r>
            <a:r>
              <a:rPr lang="en-US" sz="7200" dirty="0" err="1"/>
              <a:t>Ostermeier</a:t>
            </a:r>
            <a:r>
              <a:rPr lang="en-US" sz="7200" dirty="0"/>
              <a:t> 2001] </a:t>
            </a:r>
          </a:p>
          <a:p>
            <a:pPr lvl="1">
              <a:spcBef>
                <a:spcPts val="0"/>
              </a:spcBef>
            </a:pPr>
            <a:r>
              <a:rPr lang="en-US" sz="9200" dirty="0"/>
              <a:t>Estimation of Distribution Algorithms (EDAs</a:t>
            </a:r>
            <a:r>
              <a:rPr lang="en-US" sz="9200" dirty="0" smtClean="0"/>
              <a:t>)</a:t>
            </a:r>
            <a:r>
              <a:rPr lang="en-US" sz="7200" dirty="0" smtClean="0"/>
              <a:t> [</a:t>
            </a:r>
            <a:r>
              <a:rPr lang="en-US" sz="7200" dirty="0" err="1"/>
              <a:t>Larrañaga</a:t>
            </a:r>
            <a:r>
              <a:rPr lang="en-US" sz="7200" dirty="0"/>
              <a:t>, Lozano, 2002] </a:t>
            </a:r>
          </a:p>
          <a:p>
            <a:pPr lvl="1">
              <a:spcBef>
                <a:spcPts val="0"/>
              </a:spcBef>
            </a:pPr>
            <a:r>
              <a:rPr lang="en-US" sz="9200" dirty="0"/>
              <a:t>Cross Entropy Method (same as EDA</a:t>
            </a:r>
            <a:r>
              <a:rPr lang="en-US" sz="9200" dirty="0" smtClean="0"/>
              <a:t>)</a:t>
            </a:r>
            <a:r>
              <a:rPr lang="en-US" sz="7200" dirty="0" smtClean="0"/>
              <a:t> [</a:t>
            </a:r>
            <a:r>
              <a:rPr lang="en-US" sz="7200" dirty="0"/>
              <a:t>Rubinstein, </a:t>
            </a:r>
            <a:r>
              <a:rPr lang="en-US" sz="7200" dirty="0" err="1"/>
              <a:t>Kroese</a:t>
            </a:r>
            <a:r>
              <a:rPr lang="en-US" sz="7200" dirty="0"/>
              <a:t>, 2004] </a:t>
            </a:r>
          </a:p>
          <a:p>
            <a:pPr lvl="1">
              <a:spcBef>
                <a:spcPts val="0"/>
              </a:spcBef>
              <a:buClr>
                <a:schemeClr val="tx1"/>
              </a:buClr>
            </a:pPr>
            <a:r>
              <a:rPr lang="en-US" sz="9200" dirty="0">
                <a:solidFill>
                  <a:schemeClr val="bg1"/>
                </a:solidFill>
                <a:effectLst>
                  <a:outerShdw blurRad="38100" dist="38100" dir="2700000" algn="tl">
                    <a:srgbClr val="000000">
                      <a:alpha val="43137"/>
                    </a:srgbClr>
                  </a:outerShdw>
                </a:effectLst>
              </a:rPr>
              <a:t>Genetic </a:t>
            </a:r>
            <a:r>
              <a:rPr lang="en-US" sz="9200" dirty="0" smtClean="0">
                <a:solidFill>
                  <a:schemeClr val="bg1"/>
                </a:solidFill>
                <a:effectLst>
                  <a:outerShdw blurRad="38100" dist="38100" dir="2700000" algn="tl">
                    <a:srgbClr val="000000">
                      <a:alpha val="43137"/>
                    </a:srgbClr>
                  </a:outerShdw>
                </a:effectLst>
              </a:rPr>
              <a:t>Algorithms</a:t>
            </a:r>
            <a:r>
              <a:rPr lang="en-US" sz="7200" dirty="0" smtClean="0">
                <a:solidFill>
                  <a:schemeClr val="bg1"/>
                </a:solidFill>
                <a:effectLst>
                  <a:outerShdw blurRad="38100" dist="38100" dir="2700000" algn="tl">
                    <a:srgbClr val="000000">
                      <a:alpha val="43137"/>
                    </a:srgbClr>
                  </a:outerShdw>
                </a:effectLst>
              </a:rPr>
              <a:t> </a:t>
            </a:r>
            <a:r>
              <a:rPr lang="en-US" sz="7200" dirty="0" smtClean="0"/>
              <a:t>[Holland </a:t>
            </a:r>
            <a:r>
              <a:rPr lang="en-US" sz="7200" dirty="0"/>
              <a:t>1975, Goldberg 1989] </a:t>
            </a:r>
          </a:p>
          <a:p>
            <a:pPr marL="216000" indent="0">
              <a:spcBef>
                <a:spcPts val="0"/>
              </a:spcBef>
              <a:buNone/>
            </a:pPr>
            <a:r>
              <a:rPr lang="en-US" sz="9600" dirty="0"/>
              <a:t>Simulated annealing</a:t>
            </a:r>
            <a:r>
              <a:rPr lang="en-US" sz="7200" dirty="0"/>
              <a:t> </a:t>
            </a:r>
            <a:r>
              <a:rPr lang="en-US" sz="7200" dirty="0" smtClean="0"/>
              <a:t>[</a:t>
            </a:r>
            <a:r>
              <a:rPr lang="en-US" sz="7200" dirty="0"/>
              <a:t>Kirkpatrick et al. 1983]</a:t>
            </a:r>
            <a:r>
              <a:rPr lang="en-US" sz="9600" dirty="0"/>
              <a:t> </a:t>
            </a:r>
          </a:p>
          <a:p>
            <a:pPr marL="216000" indent="0">
              <a:spcBef>
                <a:spcPts val="0"/>
              </a:spcBef>
              <a:buNone/>
            </a:pPr>
            <a:r>
              <a:rPr lang="en-US" sz="9600" dirty="0"/>
              <a:t>Simultaneous perturbation stochastic </a:t>
            </a:r>
            <a:r>
              <a:rPr lang="en-US" sz="9600" dirty="0" smtClean="0"/>
              <a:t>approx. </a:t>
            </a:r>
            <a:r>
              <a:rPr lang="en-US" sz="9600" dirty="0"/>
              <a:t>(SPSA) </a:t>
            </a:r>
            <a:r>
              <a:rPr lang="en-US" sz="7200" dirty="0" smtClean="0"/>
              <a:t>[</a:t>
            </a:r>
            <a:r>
              <a:rPr lang="en-US" sz="7200" dirty="0"/>
              <a:t>Spall 2000] </a:t>
            </a:r>
            <a:endParaRPr lang="en-US" sz="7200" dirty="0" smtClean="0"/>
          </a:p>
          <a:p>
            <a:pPr>
              <a:spcBef>
                <a:spcPts val="0"/>
              </a:spcBef>
            </a:pPr>
            <a:endParaRPr lang="en-US" sz="7200" dirty="0"/>
          </a:p>
        </p:txBody>
      </p:sp>
      <p:sp>
        <p:nvSpPr>
          <p:cNvPr id="4" name="Title 1"/>
          <p:cNvSpPr txBox="1">
            <a:spLocks/>
          </p:cNvSpPr>
          <p:nvPr/>
        </p:nvSpPr>
        <p:spPr>
          <a:xfrm>
            <a:off x="275356" y="365127"/>
            <a:ext cx="7886700"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Numerical </a:t>
            </a:r>
            <a:r>
              <a:rPr lang="en-US" b="1" dirty="0" err="1" smtClean="0">
                <a:solidFill>
                  <a:srgbClr val="ED192E"/>
                </a:solidFill>
                <a:latin typeface="+mn-lt"/>
              </a:rPr>
              <a:t>Blackbox</a:t>
            </a:r>
            <a:r>
              <a:rPr lang="en-US" b="1" dirty="0" smtClean="0">
                <a:solidFill>
                  <a:srgbClr val="ED192E"/>
                </a:solidFill>
                <a:latin typeface="+mn-lt"/>
              </a:rPr>
              <a:t> Optimizers</a:t>
            </a:r>
            <a:endParaRPr lang="fr-FR" b="1" dirty="0">
              <a:solidFill>
                <a:srgbClr val="ED192E"/>
              </a:solidFill>
              <a:latin typeface="+mn-lt"/>
            </a:endParaRPr>
          </a:p>
        </p:txBody>
      </p:sp>
    </p:spTree>
    <p:extLst>
      <p:ext uri="{BB962C8B-B14F-4D97-AF65-F5344CB8AC3E}">
        <p14:creationId xmlns:p14="http://schemas.microsoft.com/office/powerpoint/2010/main" val="32726519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0" y="1517073"/>
            <a:ext cx="9144000" cy="5448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buNone/>
            </a:pPr>
            <a:endParaRPr lang="en-GB" sz="2540" dirty="0" smtClean="0">
              <a:solidFill>
                <a:schemeClr val="accent1"/>
              </a:solidFill>
              <a:cs typeface="Arial" pitchFamily="18"/>
            </a:endParaRPr>
          </a:p>
          <a:p>
            <a:pPr lvl="0" algn="just">
              <a:buNone/>
            </a:pPr>
            <a:endParaRPr lang="en-GB" sz="2540" dirty="0">
              <a:solidFill>
                <a:schemeClr val="accent1"/>
              </a:solidFill>
              <a:cs typeface="Arial" pitchFamily="18"/>
            </a:endParaRPr>
          </a:p>
          <a:p>
            <a:pPr lvl="0" algn="ctr">
              <a:buNone/>
            </a:pPr>
            <a:r>
              <a:rPr lang="en-US" sz="3000" dirty="0" smtClean="0">
                <a:cs typeface="Arial" pitchFamily="18"/>
              </a:rPr>
              <a:t>phew ;-)</a:t>
            </a:r>
            <a:endParaRPr lang="en-US" sz="3000" dirty="0">
              <a:cs typeface="Arial" pitchFamily="18"/>
            </a:endParaRPr>
          </a:p>
        </p:txBody>
      </p:sp>
    </p:spTree>
    <p:extLst>
      <p:ext uri="{BB962C8B-B14F-4D97-AF65-F5344CB8AC3E}">
        <p14:creationId xmlns:p14="http://schemas.microsoft.com/office/powerpoint/2010/main" val="23603485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0" y="249382"/>
            <a:ext cx="9144000" cy="5230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buNone/>
            </a:pPr>
            <a:r>
              <a:rPr lang="en-US" sz="3000" dirty="0">
                <a:cs typeface="Arial" pitchFamily="18"/>
              </a:rPr>
              <a:t>http://coco.gforge.inria.fr/</a:t>
            </a:r>
          </a:p>
        </p:txBody>
      </p:sp>
      <p:pic>
        <p:nvPicPr>
          <p:cNvPr id="2" name="Picture 1"/>
          <p:cNvPicPr>
            <a:picLocks noChangeAspect="1"/>
          </p:cNvPicPr>
          <p:nvPr/>
        </p:nvPicPr>
        <p:blipFill>
          <a:blip r:embed="rId2"/>
          <a:stretch>
            <a:fillRect/>
          </a:stretch>
        </p:blipFill>
        <p:spPr>
          <a:xfrm>
            <a:off x="458152" y="975014"/>
            <a:ext cx="8227695" cy="5734050"/>
          </a:xfrm>
          <a:prstGeom prst="rect">
            <a:avLst/>
          </a:prstGeom>
        </p:spPr>
      </p:pic>
    </p:spTree>
    <p:extLst>
      <p:ext uri="{BB962C8B-B14F-4D97-AF65-F5344CB8AC3E}">
        <p14:creationId xmlns:p14="http://schemas.microsoft.com/office/powerpoint/2010/main" val="31510708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263" y="0"/>
            <a:ext cx="8705341" cy="6535537"/>
          </a:xfrm>
          <a:prstGeom prst="rect">
            <a:avLst/>
          </a:prstGeom>
        </p:spPr>
      </p:pic>
      <p:sp>
        <p:nvSpPr>
          <p:cNvPr id="5" name="Rectangle à coins arrondis 3"/>
          <p:cNvSpPr/>
          <p:nvPr/>
        </p:nvSpPr>
        <p:spPr bwMode="auto">
          <a:xfrm>
            <a:off x="1480276" y="1167725"/>
            <a:ext cx="2333188" cy="754594"/>
          </a:xfrm>
          <a:prstGeom prst="roundRect">
            <a:avLst/>
          </a:prstGeom>
          <a:solidFill>
            <a:srgbClr val="FBC81E"/>
          </a:solidFill>
          <a:ln w="9525" cap="flat" cmpd="sng" algn="ctr">
            <a:solidFill>
              <a:srgbClr val="FBC81E"/>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2800" dirty="0" smtClean="0"/>
              <a:t>150 algorithms</a:t>
            </a:r>
            <a:endParaRPr lang="en-US" sz="2800" dirty="0"/>
          </a:p>
        </p:txBody>
      </p:sp>
    </p:spTree>
    <p:extLst>
      <p:ext uri="{BB962C8B-B14F-4D97-AF65-F5344CB8AC3E}">
        <p14:creationId xmlns:p14="http://schemas.microsoft.com/office/powerpoint/2010/main" val="771755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200" y="620688"/>
            <a:ext cx="8118248" cy="6007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à coins arrondis 3"/>
          <p:cNvSpPr/>
          <p:nvPr/>
        </p:nvSpPr>
        <p:spPr bwMode="auto">
          <a:xfrm>
            <a:off x="316494" y="370776"/>
            <a:ext cx="3777524" cy="1575475"/>
          </a:xfrm>
          <a:prstGeom prst="roundRect">
            <a:avLst/>
          </a:prstGeom>
          <a:solidFill>
            <a:srgbClr val="FBC81E"/>
          </a:solidFill>
          <a:ln w="9525" cap="flat" cmpd="sng" algn="ctr">
            <a:solidFill>
              <a:srgbClr val="FBC81E"/>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2800" dirty="0" smtClean="0"/>
              <a:t>more representative set</a:t>
            </a:r>
          </a:p>
          <a:p>
            <a:pPr algn="ctr"/>
            <a:r>
              <a:rPr lang="en-US" sz="2800" dirty="0" smtClean="0"/>
              <a:t>of 31 algorithms</a:t>
            </a:r>
          </a:p>
          <a:p>
            <a:pPr algn="ctr"/>
            <a:r>
              <a:rPr lang="en-US" sz="2800" dirty="0" smtClean="0"/>
              <a:t>from BBOB-2009</a:t>
            </a:r>
            <a:endParaRPr lang="en-US" sz="2800" dirty="0"/>
          </a:p>
        </p:txBody>
      </p:sp>
      <p:sp>
        <p:nvSpPr>
          <p:cNvPr id="6" name="Rectangle à coins arrondis 3"/>
          <p:cNvSpPr/>
          <p:nvPr/>
        </p:nvSpPr>
        <p:spPr bwMode="auto">
          <a:xfrm>
            <a:off x="493141" y="2196163"/>
            <a:ext cx="2333188" cy="754594"/>
          </a:xfrm>
          <a:prstGeom prst="roundRect">
            <a:avLst/>
          </a:prstGeom>
          <a:solidFill>
            <a:srgbClr val="FBC81E"/>
          </a:solidFill>
          <a:ln w="9525" cap="flat" cmpd="sng" algn="ctr">
            <a:solidFill>
              <a:srgbClr val="FBC81E"/>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r>
              <a:rPr lang="en-US" sz="2800" dirty="0" smtClean="0"/>
              <a:t>dimension 10</a:t>
            </a:r>
            <a:endParaRPr lang="en-US" sz="2800" dirty="0"/>
          </a:p>
        </p:txBody>
      </p:sp>
    </p:spTree>
    <p:extLst>
      <p:ext uri="{BB962C8B-B14F-4D97-AF65-F5344CB8AC3E}">
        <p14:creationId xmlns:p14="http://schemas.microsoft.com/office/powerpoint/2010/main" val="42639891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275356" y="1007919"/>
            <a:ext cx="8868644" cy="5957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smtClean="0">
                <a:solidFill>
                  <a:srgbClr val="ED192E"/>
                </a:solidFill>
              </a:rPr>
              <a:t>Results </a:t>
            </a:r>
            <a:r>
              <a:rPr lang="en-GB" b="1" dirty="0">
                <a:solidFill>
                  <a:srgbClr val="ED192E"/>
                </a:solidFill>
              </a:rPr>
              <a:t>of BBOB </a:t>
            </a:r>
            <a:r>
              <a:rPr lang="en-GB" b="1" dirty="0" smtClean="0">
                <a:solidFill>
                  <a:srgbClr val="ED192E"/>
                </a:solidFill>
              </a:rPr>
              <a:t>2009-2015 (noiseless </a:t>
            </a:r>
            <a:r>
              <a:rPr lang="en-GB" b="1" dirty="0" err="1" smtClean="0">
                <a:solidFill>
                  <a:srgbClr val="ED192E"/>
                </a:solidFill>
              </a:rPr>
              <a:t>bbob</a:t>
            </a:r>
            <a:r>
              <a:rPr lang="en-GB" b="1" dirty="0" smtClean="0">
                <a:solidFill>
                  <a:srgbClr val="ED192E"/>
                </a:solidFill>
              </a:rPr>
              <a:t> test suite)</a:t>
            </a:r>
            <a:endParaRPr lang="en-GB" b="1" dirty="0">
              <a:solidFill>
                <a:srgbClr val="ED192E"/>
              </a:solidFill>
            </a:endParaRPr>
          </a:p>
          <a:p>
            <a:endParaRPr lang="en-GB" sz="1000" dirty="0"/>
          </a:p>
          <a:p>
            <a:r>
              <a:rPr lang="en-GB" dirty="0"/>
              <a:t>low dimension (2-D, 3-D), small budget: </a:t>
            </a:r>
            <a:r>
              <a:rPr lang="en-GB" dirty="0" err="1">
                <a:solidFill>
                  <a:srgbClr val="ED192E"/>
                </a:solidFill>
              </a:rPr>
              <a:t>Nelder</a:t>
            </a:r>
            <a:r>
              <a:rPr lang="en-GB" dirty="0">
                <a:solidFill>
                  <a:srgbClr val="ED192E"/>
                </a:solidFill>
              </a:rPr>
              <a:t> Mead </a:t>
            </a:r>
            <a:r>
              <a:rPr lang="en-GB" dirty="0"/>
              <a:t>(implementation by B. </a:t>
            </a:r>
            <a:r>
              <a:rPr lang="en-GB" dirty="0" err="1"/>
              <a:t>Doerr</a:t>
            </a:r>
            <a:r>
              <a:rPr lang="en-GB" dirty="0"/>
              <a:t> et al.)</a:t>
            </a:r>
          </a:p>
          <a:p>
            <a:r>
              <a:rPr lang="en-GB" dirty="0"/>
              <a:t>very small budget (&lt;50D </a:t>
            </a:r>
            <a:r>
              <a:rPr lang="en-GB" dirty="0" err="1"/>
              <a:t>funevals</a:t>
            </a:r>
            <a:r>
              <a:rPr lang="en-GB" dirty="0"/>
              <a:t>): </a:t>
            </a:r>
            <a:r>
              <a:rPr lang="en-GB" dirty="0">
                <a:solidFill>
                  <a:srgbClr val="ED192E"/>
                </a:solidFill>
              </a:rPr>
              <a:t>BBOB-SMAC</a:t>
            </a:r>
            <a:r>
              <a:rPr lang="en-GB" dirty="0"/>
              <a:t> (an EGO variant)</a:t>
            </a:r>
          </a:p>
          <a:p>
            <a:r>
              <a:rPr lang="en-GB" dirty="0"/>
              <a:t>larger dimension, small budget (&lt;500D </a:t>
            </a:r>
            <a:r>
              <a:rPr lang="en-GB" dirty="0" err="1"/>
              <a:t>funevals</a:t>
            </a:r>
            <a:r>
              <a:rPr lang="en-GB" dirty="0"/>
              <a:t>): </a:t>
            </a:r>
            <a:r>
              <a:rPr lang="en-GB" dirty="0">
                <a:solidFill>
                  <a:srgbClr val="ED192E"/>
                </a:solidFill>
              </a:rPr>
              <a:t>NEWUOA,  MCS</a:t>
            </a:r>
          </a:p>
          <a:p>
            <a:r>
              <a:rPr lang="en-GB" dirty="0"/>
              <a:t>larger dimension, large budget (&gt;500D </a:t>
            </a:r>
            <a:r>
              <a:rPr lang="en-GB" dirty="0" err="1"/>
              <a:t>funevals</a:t>
            </a:r>
            <a:r>
              <a:rPr lang="en-GB" dirty="0"/>
              <a:t>): </a:t>
            </a:r>
            <a:r>
              <a:rPr lang="en-GB" dirty="0">
                <a:solidFill>
                  <a:srgbClr val="ED192E"/>
                </a:solidFill>
              </a:rPr>
              <a:t>CMA-ES</a:t>
            </a:r>
            <a:r>
              <a:rPr lang="en-GB" dirty="0"/>
              <a:t> variants</a:t>
            </a:r>
          </a:p>
          <a:p>
            <a:r>
              <a:rPr lang="en-GB" dirty="0"/>
              <a:t>portfolio algorithms can combine the best of all worlds, e.g. </a:t>
            </a:r>
            <a:r>
              <a:rPr lang="en-GB" dirty="0">
                <a:solidFill>
                  <a:srgbClr val="ED192E"/>
                </a:solidFill>
              </a:rPr>
              <a:t>HCMA </a:t>
            </a:r>
          </a:p>
        </p:txBody>
      </p:sp>
      <p:sp>
        <p:nvSpPr>
          <p:cNvPr id="4"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Recommendations</a:t>
            </a:r>
            <a:endParaRPr lang="fr-FR" b="1" dirty="0">
              <a:solidFill>
                <a:srgbClr val="ED192E"/>
              </a:solidFill>
              <a:latin typeface="+mn-lt"/>
            </a:endParaRPr>
          </a:p>
        </p:txBody>
      </p:sp>
    </p:spTree>
    <p:extLst>
      <p:ext uri="{BB962C8B-B14F-4D97-AF65-F5344CB8AC3E}">
        <p14:creationId xmlns:p14="http://schemas.microsoft.com/office/powerpoint/2010/main" val="41680958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275356" y="1007919"/>
            <a:ext cx="8868644" cy="5957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solidFill>
                  <a:srgbClr val="ED192E"/>
                </a:solidFill>
              </a:rPr>
              <a:t>Invariance</a:t>
            </a:r>
            <a:endParaRPr lang="en-US" b="1" dirty="0">
              <a:solidFill>
                <a:srgbClr val="ED192E"/>
              </a:solidFill>
            </a:endParaRPr>
          </a:p>
          <a:p>
            <a:r>
              <a:rPr lang="en-US" dirty="0"/>
              <a:t>many algorithms are not invariant under affine transformations of the search space (for example PSO), others like CMA-ES variants are</a:t>
            </a:r>
          </a:p>
          <a:p>
            <a:r>
              <a:rPr lang="en-US" dirty="0"/>
              <a:t>as a consequence, other types of algorithms are good for separable and non-separable problems</a:t>
            </a:r>
          </a:p>
          <a:p>
            <a:pPr marL="0" indent="0">
              <a:buNone/>
            </a:pPr>
            <a:r>
              <a:rPr lang="en-US" b="1" dirty="0">
                <a:solidFill>
                  <a:srgbClr val="ED192E"/>
                </a:solidFill>
              </a:rPr>
              <a:t>Robustness of Algorithms</a:t>
            </a:r>
          </a:p>
          <a:p>
            <a:r>
              <a:rPr lang="en-US" dirty="0"/>
              <a:t>CMA-ES was tested in several variants, in several programming languages and with several, slightly changing settings</a:t>
            </a:r>
          </a:p>
          <a:p>
            <a:r>
              <a:rPr lang="en-US" dirty="0"/>
              <a:t>nevertheless, it showed throughout its variants consistently good behavior and can be considered as a robust </a:t>
            </a:r>
            <a:r>
              <a:rPr lang="en-US" dirty="0" smtClean="0"/>
              <a:t>algorithm if the budget is not too low</a:t>
            </a:r>
            <a:endParaRPr lang="en-US" dirty="0"/>
          </a:p>
        </p:txBody>
      </p:sp>
      <p:sp>
        <p:nvSpPr>
          <p:cNvPr id="4"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Further Observations</a:t>
            </a:r>
            <a:endParaRPr lang="fr-FR" b="1" dirty="0">
              <a:solidFill>
                <a:srgbClr val="ED192E"/>
              </a:solidFill>
              <a:latin typeface="+mn-lt"/>
            </a:endParaRPr>
          </a:p>
        </p:txBody>
      </p:sp>
    </p:spTree>
    <p:extLst>
      <p:ext uri="{BB962C8B-B14F-4D97-AF65-F5344CB8AC3E}">
        <p14:creationId xmlns:p14="http://schemas.microsoft.com/office/powerpoint/2010/main" val="27521180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275356" y="1465118"/>
            <a:ext cx="8868644" cy="5500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bi-objective data coming up (BBOB workshop@GECCO'16)</a:t>
            </a:r>
          </a:p>
          <a:p>
            <a:r>
              <a:rPr lang="en-US" dirty="0" smtClean="0"/>
              <a:t>towards more realistic problems</a:t>
            </a:r>
          </a:p>
          <a:p>
            <a:pPr lvl="1"/>
            <a:r>
              <a:rPr lang="en-US" dirty="0" smtClean="0"/>
              <a:t>constraints</a:t>
            </a:r>
          </a:p>
          <a:p>
            <a:pPr lvl="1"/>
            <a:r>
              <a:rPr lang="en-US" dirty="0" smtClean="0"/>
              <a:t>"almost real-world" problems</a:t>
            </a:r>
          </a:p>
          <a:p>
            <a:r>
              <a:rPr lang="en-US" dirty="0" smtClean="0"/>
              <a:t>online visualization of data</a:t>
            </a:r>
          </a:p>
          <a:p>
            <a:endParaRPr lang="en-US" dirty="0"/>
          </a:p>
          <a:p>
            <a:pPr marL="0" indent="0" algn="r">
              <a:buNone/>
            </a:pPr>
            <a:r>
              <a:rPr lang="en-US" sz="3400" b="1" dirty="0" smtClean="0">
                <a:solidFill>
                  <a:srgbClr val="ED192E"/>
                </a:solidFill>
              </a:rPr>
              <a:t>Thank you.</a:t>
            </a:r>
            <a:r>
              <a:rPr lang="en-US" sz="3400" b="1" dirty="0" smtClean="0">
                <a:solidFill>
                  <a:schemeClr val="bg1"/>
                </a:solidFill>
              </a:rPr>
              <a:t>....</a:t>
            </a:r>
            <a:endParaRPr lang="en-US" sz="3400" b="1" dirty="0">
              <a:solidFill>
                <a:schemeClr val="bg1"/>
              </a:solidFill>
            </a:endParaRPr>
          </a:p>
        </p:txBody>
      </p:sp>
      <p:sp>
        <p:nvSpPr>
          <p:cNvPr id="4" name="Title 1"/>
          <p:cNvSpPr txBox="1">
            <a:spLocks/>
          </p:cNvSpPr>
          <p:nvPr/>
        </p:nvSpPr>
        <p:spPr>
          <a:xfrm>
            <a:off x="275356" y="365127"/>
            <a:ext cx="8868644"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The Future of COCO</a:t>
            </a:r>
            <a:endParaRPr lang="fr-FR" b="1" dirty="0">
              <a:solidFill>
                <a:srgbClr val="ED192E"/>
              </a:solidFill>
              <a:latin typeface="+mn-lt"/>
            </a:endParaRPr>
          </a:p>
        </p:txBody>
      </p:sp>
    </p:spTree>
    <p:extLst>
      <p:ext uri="{BB962C8B-B14F-4D97-AF65-F5344CB8AC3E}">
        <p14:creationId xmlns:p14="http://schemas.microsoft.com/office/powerpoint/2010/main" val="303161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95423"/>
            <a:ext cx="9144000" cy="5867721"/>
          </a:xfrm>
        </p:spPr>
        <p:txBody>
          <a:bodyPr>
            <a:normAutofit/>
          </a:bodyPr>
          <a:lstStyle/>
          <a:p>
            <a:pPr algn="ctr">
              <a:buNone/>
            </a:pPr>
            <a:r>
              <a:rPr lang="en-US" dirty="0" smtClean="0"/>
              <a:t>GECCO workshop on</a:t>
            </a:r>
          </a:p>
          <a:p>
            <a:pPr algn="ctr">
              <a:buNone/>
            </a:pPr>
            <a:r>
              <a:rPr lang="en-US" b="1" dirty="0">
                <a:solidFill>
                  <a:srgbClr val="ED1C24"/>
                </a:solidFill>
              </a:rPr>
              <a:t>Black Box Optimization Benchmarking (BBOB'2016)</a:t>
            </a:r>
          </a:p>
          <a:p>
            <a:pPr algn="ctr">
              <a:buNone/>
            </a:pPr>
            <a:r>
              <a:rPr lang="en-US" b="1" dirty="0">
                <a:solidFill>
                  <a:srgbClr val="ED1C24"/>
                </a:solidFill>
              </a:rPr>
              <a:t>with a focus on bi-objective problems</a:t>
            </a:r>
          </a:p>
          <a:p>
            <a:pPr algn="ctr">
              <a:buNone/>
            </a:pPr>
            <a:endParaRPr lang="en-US" sz="2400" b="1" dirty="0">
              <a:solidFill>
                <a:srgbClr val="ED1C24"/>
              </a:solidFill>
            </a:endParaRPr>
          </a:p>
          <a:p>
            <a:pPr algn="ctr">
              <a:buNone/>
            </a:pPr>
            <a:r>
              <a:rPr lang="en-US" sz="2400" dirty="0" smtClean="0"/>
              <a:t>organizers:</a:t>
            </a:r>
          </a:p>
          <a:p>
            <a:pPr algn="ctr">
              <a:buNone/>
            </a:pPr>
            <a:r>
              <a:rPr lang="en-US" sz="2400" dirty="0" smtClean="0"/>
              <a:t>Anne Auger, Dimo </a:t>
            </a:r>
            <a:r>
              <a:rPr lang="en-US" sz="2400" dirty="0" err="1" smtClean="0"/>
              <a:t>Brockhoff</a:t>
            </a:r>
            <a:r>
              <a:rPr lang="en-US" sz="2400" dirty="0" smtClean="0"/>
              <a:t>, </a:t>
            </a:r>
            <a:r>
              <a:rPr lang="en-US" sz="2400" dirty="0" err="1" smtClean="0"/>
              <a:t>Nikolaus</a:t>
            </a:r>
            <a:r>
              <a:rPr lang="en-US" sz="2400" dirty="0" smtClean="0"/>
              <a:t> Hansen,</a:t>
            </a:r>
          </a:p>
          <a:p>
            <a:pPr algn="ctr">
              <a:buNone/>
            </a:pPr>
            <a:r>
              <a:rPr lang="en-US" sz="2400" dirty="0" smtClean="0"/>
              <a:t>Tea </a:t>
            </a:r>
            <a:r>
              <a:rPr lang="en-US" sz="2400" dirty="0" err="1" smtClean="0"/>
              <a:t>Tušar</a:t>
            </a:r>
            <a:r>
              <a:rPr lang="en-GB" sz="2400" dirty="0" smtClean="0">
                <a:ea typeface="DejaVu Sans" pitchFamily="34"/>
                <a:cs typeface="DejaVu Sans" pitchFamily="34"/>
              </a:rPr>
              <a:t>, </a:t>
            </a:r>
            <a:r>
              <a:rPr lang="en-GB" sz="2400" dirty="0" err="1" smtClean="0">
                <a:ea typeface="DejaVu Sans" pitchFamily="34"/>
                <a:cs typeface="DejaVu Sans" pitchFamily="34"/>
              </a:rPr>
              <a:t>Dejan</a:t>
            </a:r>
            <a:r>
              <a:rPr lang="en-GB" sz="2400" dirty="0" smtClean="0">
                <a:ea typeface="DejaVu Sans" pitchFamily="34"/>
                <a:cs typeface="DejaVu Sans" pitchFamily="34"/>
              </a:rPr>
              <a:t> </a:t>
            </a:r>
            <a:r>
              <a:rPr lang="en-GB" sz="2400" dirty="0" err="1" smtClean="0">
                <a:ea typeface="DejaVu Sans" pitchFamily="34"/>
                <a:cs typeface="DejaVu Sans" pitchFamily="34"/>
              </a:rPr>
              <a:t>Tušar</a:t>
            </a:r>
            <a:r>
              <a:rPr lang="en-GB" sz="2400" dirty="0" smtClean="0">
                <a:ea typeface="DejaVu Sans" pitchFamily="34"/>
                <a:cs typeface="DejaVu Sans" pitchFamily="34"/>
              </a:rPr>
              <a:t>, Tobias Wagner </a:t>
            </a:r>
            <a:endParaRPr lang="en-GB" sz="2400" dirty="0" smtClean="0"/>
          </a:p>
          <a:p>
            <a:pPr algn="ctr">
              <a:buNone/>
            </a:pPr>
            <a:endParaRPr lang="en-US" dirty="0" smtClean="0"/>
          </a:p>
          <a:p>
            <a:pPr algn="ctr">
              <a:buNone/>
            </a:pPr>
            <a:r>
              <a:rPr lang="en-US" dirty="0" smtClean="0"/>
              <a:t>submission deadline: </a:t>
            </a:r>
            <a:r>
              <a:rPr lang="en-US" b="1" dirty="0" smtClean="0">
                <a:solidFill>
                  <a:srgbClr val="ED1C24"/>
                </a:solidFill>
              </a:rPr>
              <a:t>April 17, 2016</a:t>
            </a:r>
          </a:p>
          <a:p>
            <a:pPr algn="ctr">
              <a:buNone/>
            </a:pPr>
            <a:endParaRPr lang="en-US" b="1" dirty="0" smtClean="0">
              <a:solidFill>
                <a:srgbClr val="ED1C24"/>
              </a:solidFill>
            </a:endParaRPr>
          </a:p>
          <a:p>
            <a:pPr algn="ctr">
              <a:buNone/>
            </a:pPr>
            <a:r>
              <a:rPr lang="en-US" sz="2400" dirty="0"/>
              <a:t>http://numbbo.github.io/workshops/BBOB-2016/</a:t>
            </a:r>
          </a:p>
          <a:p>
            <a:pPr algn="ctr">
              <a:buNone/>
            </a:pPr>
            <a:r>
              <a:rPr lang="en-US" sz="2400" dirty="0"/>
              <a:t>https://github.com/numbbo/coco</a:t>
            </a:r>
          </a:p>
          <a:p>
            <a:endParaRPr lang="fr-FR" dirty="0"/>
          </a:p>
        </p:txBody>
      </p:sp>
    </p:spTree>
    <p:extLst>
      <p:ext uri="{BB962C8B-B14F-4D97-AF65-F5344CB8AC3E}">
        <p14:creationId xmlns:p14="http://schemas.microsoft.com/office/powerpoint/2010/main" val="22974652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3"/>
          <p:cNvSpPr/>
          <p:nvPr/>
        </p:nvSpPr>
        <p:spPr bwMode="auto">
          <a:xfrm>
            <a:off x="160630" y="5126660"/>
            <a:ext cx="8733988" cy="1637821"/>
          </a:xfrm>
          <a:prstGeom prst="roundRect">
            <a:avLst/>
          </a:prstGeom>
          <a:solidFill>
            <a:srgbClr val="FBC81E"/>
          </a:solidFill>
          <a:ln w="9525" cap="flat" cmpd="sng" algn="ctr">
            <a:solidFill>
              <a:srgbClr val="FBC81E"/>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a:endParaRPr lang="en-US" sz="2200" dirty="0"/>
          </a:p>
        </p:txBody>
      </p:sp>
      <p:sp>
        <p:nvSpPr>
          <p:cNvPr id="5" name="Content Placeholder 4"/>
          <p:cNvSpPr txBox="1">
            <a:spLocks/>
          </p:cNvSpPr>
          <p:nvPr/>
        </p:nvSpPr>
        <p:spPr>
          <a:xfrm>
            <a:off x="275356" y="1007919"/>
            <a:ext cx="8868644" cy="595745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1200" b="1" dirty="0">
                <a:solidFill>
                  <a:srgbClr val="ED192E"/>
                </a:solidFill>
              </a:rPr>
              <a:t>Deterministic algorithms</a:t>
            </a:r>
          </a:p>
          <a:p>
            <a:pPr marL="216000" lvl="1" indent="0">
              <a:spcBef>
                <a:spcPts val="0"/>
              </a:spcBef>
              <a:buNone/>
            </a:pPr>
            <a:r>
              <a:rPr lang="en-US" sz="9600" dirty="0"/>
              <a:t>Quasi-Newton with estimation of gradient (BFGS) </a:t>
            </a:r>
            <a:r>
              <a:rPr lang="en-US" sz="7200" dirty="0" smtClean="0">
                <a:solidFill>
                  <a:srgbClr val="00B050"/>
                </a:solidFill>
              </a:rPr>
              <a:t>[</a:t>
            </a:r>
            <a:r>
              <a:rPr lang="en-US" sz="7200" dirty="0" err="1">
                <a:solidFill>
                  <a:srgbClr val="00B050"/>
                </a:solidFill>
              </a:rPr>
              <a:t>Broyden</a:t>
            </a:r>
            <a:r>
              <a:rPr lang="en-US" sz="7200" dirty="0">
                <a:solidFill>
                  <a:srgbClr val="00B050"/>
                </a:solidFill>
              </a:rPr>
              <a:t> et al. </a:t>
            </a:r>
            <a:r>
              <a:rPr lang="en-US" sz="7200" dirty="0" smtClean="0">
                <a:solidFill>
                  <a:srgbClr val="00B050"/>
                </a:solidFill>
              </a:rPr>
              <a:t>1970]</a:t>
            </a:r>
          </a:p>
          <a:p>
            <a:pPr marL="216000" lvl="1" indent="0">
              <a:spcBef>
                <a:spcPts val="0"/>
              </a:spcBef>
              <a:buNone/>
            </a:pPr>
            <a:r>
              <a:rPr lang="en-US" sz="9600" dirty="0" smtClean="0"/>
              <a:t>Simplex </a:t>
            </a:r>
            <a:r>
              <a:rPr lang="en-US" sz="9600" dirty="0"/>
              <a:t>downhill </a:t>
            </a:r>
            <a:r>
              <a:rPr lang="en-US" sz="7200" dirty="0" smtClean="0">
                <a:solidFill>
                  <a:srgbClr val="00B050"/>
                </a:solidFill>
              </a:rPr>
              <a:t>[</a:t>
            </a:r>
            <a:r>
              <a:rPr lang="en-US" sz="7200" dirty="0" err="1">
                <a:solidFill>
                  <a:srgbClr val="00B050"/>
                </a:solidFill>
              </a:rPr>
              <a:t>Nelder</a:t>
            </a:r>
            <a:r>
              <a:rPr lang="en-US" sz="7200" dirty="0">
                <a:solidFill>
                  <a:srgbClr val="00B050"/>
                </a:solidFill>
              </a:rPr>
              <a:t> &amp; Mead 1965] </a:t>
            </a:r>
            <a:endParaRPr lang="en-US" sz="7200" dirty="0" smtClean="0">
              <a:solidFill>
                <a:srgbClr val="00B050"/>
              </a:solidFill>
            </a:endParaRPr>
          </a:p>
          <a:p>
            <a:pPr marL="216000" lvl="1" indent="0">
              <a:spcBef>
                <a:spcPts val="0"/>
              </a:spcBef>
              <a:buNone/>
            </a:pPr>
            <a:r>
              <a:rPr lang="en-US" sz="9600" dirty="0" smtClean="0"/>
              <a:t>Pattern </a:t>
            </a:r>
            <a:r>
              <a:rPr lang="en-US" sz="9600" dirty="0"/>
              <a:t>search </a:t>
            </a:r>
            <a:r>
              <a:rPr lang="en-US" sz="7200" dirty="0" smtClean="0">
                <a:solidFill>
                  <a:srgbClr val="00B050"/>
                </a:solidFill>
              </a:rPr>
              <a:t>[</a:t>
            </a:r>
            <a:r>
              <a:rPr lang="en-US" sz="7200" dirty="0">
                <a:solidFill>
                  <a:srgbClr val="00B050"/>
                </a:solidFill>
              </a:rPr>
              <a:t>Hooke and Jeeves 1961] </a:t>
            </a:r>
            <a:endParaRPr lang="en-US" sz="7200" dirty="0" smtClean="0">
              <a:solidFill>
                <a:srgbClr val="00B050"/>
              </a:solidFill>
            </a:endParaRPr>
          </a:p>
          <a:p>
            <a:pPr marL="216000" lvl="1" indent="0">
              <a:spcBef>
                <a:spcPts val="0"/>
              </a:spcBef>
              <a:buNone/>
            </a:pPr>
            <a:r>
              <a:rPr lang="en-US" sz="9600" dirty="0" smtClean="0"/>
              <a:t>Trust-region </a:t>
            </a:r>
            <a:r>
              <a:rPr lang="en-US" sz="9600" dirty="0"/>
              <a:t>methods (NEWUOA, BOBYQA)</a:t>
            </a:r>
            <a:r>
              <a:rPr lang="en-US" sz="7200" dirty="0">
                <a:solidFill>
                  <a:srgbClr val="00B050"/>
                </a:solidFill>
              </a:rPr>
              <a:t> </a:t>
            </a:r>
            <a:r>
              <a:rPr lang="en-US" sz="7200" dirty="0" smtClean="0">
                <a:solidFill>
                  <a:srgbClr val="00B050"/>
                </a:solidFill>
              </a:rPr>
              <a:t>[</a:t>
            </a:r>
            <a:r>
              <a:rPr lang="en-US" sz="7200" dirty="0">
                <a:solidFill>
                  <a:srgbClr val="00B050"/>
                </a:solidFill>
              </a:rPr>
              <a:t>Powell 2006, 2009]</a:t>
            </a:r>
          </a:p>
          <a:p>
            <a:pPr>
              <a:spcBef>
                <a:spcPts val="0"/>
              </a:spcBef>
            </a:pPr>
            <a:endParaRPr lang="en-US" sz="4000" dirty="0" smtClean="0"/>
          </a:p>
          <a:p>
            <a:pPr marL="0" indent="0">
              <a:spcBef>
                <a:spcPts val="0"/>
              </a:spcBef>
              <a:buNone/>
            </a:pPr>
            <a:r>
              <a:rPr lang="en-US" sz="11200" b="1" dirty="0" smtClean="0">
                <a:solidFill>
                  <a:srgbClr val="ED192E"/>
                </a:solidFill>
              </a:rPr>
              <a:t>Stochastic </a:t>
            </a:r>
            <a:r>
              <a:rPr lang="en-US" sz="11200" b="1" dirty="0">
                <a:solidFill>
                  <a:srgbClr val="ED192E"/>
                </a:solidFill>
              </a:rPr>
              <a:t>(randomized) search methods</a:t>
            </a:r>
          </a:p>
          <a:p>
            <a:pPr marL="216000" indent="0">
              <a:spcBef>
                <a:spcPts val="0"/>
              </a:spcBef>
              <a:buNone/>
            </a:pPr>
            <a:r>
              <a:rPr lang="en-US" sz="9600" dirty="0" smtClean="0"/>
              <a:t>Evolutionary </a:t>
            </a:r>
            <a:r>
              <a:rPr lang="en-US" sz="9600" dirty="0"/>
              <a:t>Algorithms (continuous domain) </a:t>
            </a:r>
          </a:p>
          <a:p>
            <a:pPr lvl="1">
              <a:spcBef>
                <a:spcPts val="0"/>
              </a:spcBef>
            </a:pPr>
            <a:r>
              <a:rPr lang="en-US" sz="9200" dirty="0"/>
              <a:t>Differential Evolution </a:t>
            </a:r>
            <a:r>
              <a:rPr lang="en-US" sz="7200" dirty="0" smtClean="0">
                <a:solidFill>
                  <a:srgbClr val="00B050"/>
                </a:solidFill>
              </a:rPr>
              <a:t>[</a:t>
            </a:r>
            <a:r>
              <a:rPr lang="en-US" sz="7200" dirty="0" err="1">
                <a:solidFill>
                  <a:srgbClr val="00B050"/>
                </a:solidFill>
              </a:rPr>
              <a:t>Storn</a:t>
            </a:r>
            <a:r>
              <a:rPr lang="en-US" sz="7200" dirty="0">
                <a:solidFill>
                  <a:srgbClr val="00B050"/>
                </a:solidFill>
              </a:rPr>
              <a:t> &amp; Price 1997] </a:t>
            </a:r>
          </a:p>
          <a:p>
            <a:pPr lvl="1">
              <a:spcBef>
                <a:spcPts val="0"/>
              </a:spcBef>
            </a:pPr>
            <a:r>
              <a:rPr lang="en-US" sz="9200" dirty="0"/>
              <a:t>Particle Swarm Optimization </a:t>
            </a:r>
            <a:r>
              <a:rPr lang="en-US" sz="7200" dirty="0" smtClean="0">
                <a:solidFill>
                  <a:srgbClr val="00B050"/>
                </a:solidFill>
              </a:rPr>
              <a:t>[</a:t>
            </a:r>
            <a:r>
              <a:rPr lang="en-US" sz="7200" dirty="0">
                <a:solidFill>
                  <a:srgbClr val="00B050"/>
                </a:solidFill>
              </a:rPr>
              <a:t>Kennedy &amp; </a:t>
            </a:r>
            <a:r>
              <a:rPr lang="en-US" sz="7200" dirty="0" err="1">
                <a:solidFill>
                  <a:srgbClr val="00B050"/>
                </a:solidFill>
              </a:rPr>
              <a:t>Eberhart</a:t>
            </a:r>
            <a:r>
              <a:rPr lang="en-US" sz="7200" dirty="0">
                <a:solidFill>
                  <a:srgbClr val="00B050"/>
                </a:solidFill>
              </a:rPr>
              <a:t> 1995] </a:t>
            </a:r>
          </a:p>
          <a:p>
            <a:pPr lvl="1">
              <a:spcBef>
                <a:spcPts val="0"/>
              </a:spcBef>
            </a:pPr>
            <a:r>
              <a:rPr lang="en-US" sz="9200" b="1" dirty="0"/>
              <a:t>Evolution Strategies, </a:t>
            </a:r>
            <a:r>
              <a:rPr lang="en-US" sz="9200" b="1" dirty="0" smtClean="0"/>
              <a:t>CMA-ES</a:t>
            </a:r>
            <a:r>
              <a:rPr lang="en-US" sz="9200" dirty="0" smtClean="0"/>
              <a:t> </a:t>
            </a:r>
            <a:r>
              <a:rPr lang="en-US" sz="7200" dirty="0" smtClean="0">
                <a:solidFill>
                  <a:srgbClr val="00B050"/>
                </a:solidFill>
              </a:rPr>
              <a:t>[</a:t>
            </a:r>
            <a:r>
              <a:rPr lang="en-US" sz="7200" dirty="0" err="1" smtClean="0">
                <a:solidFill>
                  <a:srgbClr val="00B050"/>
                </a:solidFill>
              </a:rPr>
              <a:t>Rechenberg</a:t>
            </a:r>
            <a:r>
              <a:rPr lang="en-US" sz="7200" dirty="0" smtClean="0">
                <a:solidFill>
                  <a:srgbClr val="00B050"/>
                </a:solidFill>
              </a:rPr>
              <a:t> </a:t>
            </a:r>
            <a:r>
              <a:rPr lang="en-US" sz="7200" dirty="0">
                <a:solidFill>
                  <a:srgbClr val="00B050"/>
                </a:solidFill>
              </a:rPr>
              <a:t>1965, Hansen &amp; </a:t>
            </a:r>
            <a:r>
              <a:rPr lang="en-US" sz="7200" dirty="0" err="1">
                <a:solidFill>
                  <a:srgbClr val="00B050"/>
                </a:solidFill>
              </a:rPr>
              <a:t>Ostermeier</a:t>
            </a:r>
            <a:r>
              <a:rPr lang="en-US" sz="7200" dirty="0">
                <a:solidFill>
                  <a:srgbClr val="00B050"/>
                </a:solidFill>
              </a:rPr>
              <a:t> 2001] </a:t>
            </a:r>
          </a:p>
          <a:p>
            <a:pPr lvl="1">
              <a:spcBef>
                <a:spcPts val="0"/>
              </a:spcBef>
            </a:pPr>
            <a:r>
              <a:rPr lang="en-US" sz="9200" dirty="0"/>
              <a:t>Estimation of Distribution Algorithms (EDAs</a:t>
            </a:r>
            <a:r>
              <a:rPr lang="en-US" sz="9200" dirty="0" smtClean="0"/>
              <a:t>)</a:t>
            </a:r>
            <a:r>
              <a:rPr lang="en-US" sz="7200" dirty="0" smtClean="0"/>
              <a:t> </a:t>
            </a:r>
            <a:r>
              <a:rPr lang="en-US" sz="7200" dirty="0" smtClean="0">
                <a:solidFill>
                  <a:srgbClr val="00B050"/>
                </a:solidFill>
              </a:rPr>
              <a:t>[</a:t>
            </a:r>
            <a:r>
              <a:rPr lang="en-US" sz="7200" dirty="0" err="1">
                <a:solidFill>
                  <a:srgbClr val="00B050"/>
                </a:solidFill>
              </a:rPr>
              <a:t>Larrañaga</a:t>
            </a:r>
            <a:r>
              <a:rPr lang="en-US" sz="7200" dirty="0">
                <a:solidFill>
                  <a:srgbClr val="00B050"/>
                </a:solidFill>
              </a:rPr>
              <a:t>, Lozano, 2002] </a:t>
            </a:r>
          </a:p>
          <a:p>
            <a:pPr lvl="1">
              <a:spcBef>
                <a:spcPts val="0"/>
              </a:spcBef>
            </a:pPr>
            <a:r>
              <a:rPr lang="en-US" sz="9200" dirty="0"/>
              <a:t>Cross Entropy Method (same as EDA</a:t>
            </a:r>
            <a:r>
              <a:rPr lang="en-US" sz="9200" dirty="0" smtClean="0"/>
              <a:t>)</a:t>
            </a:r>
            <a:r>
              <a:rPr lang="en-US" sz="7200" dirty="0" smtClean="0"/>
              <a:t> </a:t>
            </a:r>
            <a:r>
              <a:rPr lang="en-US" sz="7200" dirty="0" smtClean="0">
                <a:solidFill>
                  <a:srgbClr val="00B050"/>
                </a:solidFill>
              </a:rPr>
              <a:t>[</a:t>
            </a:r>
            <a:r>
              <a:rPr lang="en-US" sz="7200" dirty="0">
                <a:solidFill>
                  <a:srgbClr val="00B050"/>
                </a:solidFill>
              </a:rPr>
              <a:t>Rubinstein, </a:t>
            </a:r>
            <a:r>
              <a:rPr lang="en-US" sz="7200" dirty="0" err="1">
                <a:solidFill>
                  <a:srgbClr val="00B050"/>
                </a:solidFill>
              </a:rPr>
              <a:t>Kroese</a:t>
            </a:r>
            <a:r>
              <a:rPr lang="en-US" sz="7200" dirty="0">
                <a:solidFill>
                  <a:srgbClr val="00B050"/>
                </a:solidFill>
              </a:rPr>
              <a:t>, 2004] </a:t>
            </a:r>
          </a:p>
          <a:p>
            <a:pPr lvl="1">
              <a:spcBef>
                <a:spcPts val="0"/>
              </a:spcBef>
              <a:buClr>
                <a:schemeClr val="tx1"/>
              </a:buClr>
            </a:pPr>
            <a:r>
              <a:rPr lang="en-US" sz="9200" dirty="0">
                <a:solidFill>
                  <a:schemeClr val="bg1"/>
                </a:solidFill>
                <a:effectLst>
                  <a:outerShdw blurRad="38100" dist="38100" dir="2700000" algn="tl">
                    <a:srgbClr val="000000">
                      <a:alpha val="43137"/>
                    </a:srgbClr>
                  </a:outerShdw>
                </a:effectLst>
              </a:rPr>
              <a:t>Genetic </a:t>
            </a:r>
            <a:r>
              <a:rPr lang="en-US" sz="9200" dirty="0" smtClean="0">
                <a:solidFill>
                  <a:schemeClr val="bg1"/>
                </a:solidFill>
                <a:effectLst>
                  <a:outerShdw blurRad="38100" dist="38100" dir="2700000" algn="tl">
                    <a:srgbClr val="000000">
                      <a:alpha val="43137"/>
                    </a:srgbClr>
                  </a:outerShdw>
                </a:effectLst>
              </a:rPr>
              <a:t>Algorithms</a:t>
            </a:r>
            <a:r>
              <a:rPr lang="en-US" sz="7200" dirty="0" smtClean="0">
                <a:solidFill>
                  <a:schemeClr val="bg1"/>
                </a:solidFill>
                <a:effectLst>
                  <a:outerShdw blurRad="38100" dist="38100" dir="2700000" algn="tl">
                    <a:srgbClr val="000000">
                      <a:alpha val="43137"/>
                    </a:srgbClr>
                  </a:outerShdw>
                </a:effectLst>
              </a:rPr>
              <a:t> </a:t>
            </a:r>
            <a:r>
              <a:rPr lang="en-US" sz="7200" dirty="0" smtClean="0">
                <a:solidFill>
                  <a:srgbClr val="00B050"/>
                </a:solidFill>
              </a:rPr>
              <a:t>[Holland </a:t>
            </a:r>
            <a:r>
              <a:rPr lang="en-US" sz="7200" dirty="0">
                <a:solidFill>
                  <a:srgbClr val="00B050"/>
                </a:solidFill>
              </a:rPr>
              <a:t>1975, Goldberg 1989] </a:t>
            </a:r>
          </a:p>
          <a:p>
            <a:pPr marL="216000" indent="0">
              <a:spcBef>
                <a:spcPts val="0"/>
              </a:spcBef>
              <a:buNone/>
            </a:pPr>
            <a:r>
              <a:rPr lang="en-US" sz="9600" dirty="0"/>
              <a:t>Simulated annealing</a:t>
            </a:r>
            <a:r>
              <a:rPr lang="en-US" sz="7200" dirty="0"/>
              <a:t> </a:t>
            </a:r>
            <a:r>
              <a:rPr lang="en-US" sz="7200" dirty="0" smtClean="0">
                <a:solidFill>
                  <a:srgbClr val="00B050"/>
                </a:solidFill>
              </a:rPr>
              <a:t>[</a:t>
            </a:r>
            <a:r>
              <a:rPr lang="en-US" sz="7200" dirty="0">
                <a:solidFill>
                  <a:srgbClr val="00B050"/>
                </a:solidFill>
              </a:rPr>
              <a:t>Kirkpatrick et al. 1983]</a:t>
            </a:r>
            <a:r>
              <a:rPr lang="en-US" sz="9600" dirty="0">
                <a:solidFill>
                  <a:srgbClr val="00B050"/>
                </a:solidFill>
              </a:rPr>
              <a:t> </a:t>
            </a:r>
          </a:p>
          <a:p>
            <a:pPr marL="216000" indent="0">
              <a:spcBef>
                <a:spcPts val="0"/>
              </a:spcBef>
              <a:buNone/>
            </a:pPr>
            <a:r>
              <a:rPr lang="en-US" sz="9600" dirty="0"/>
              <a:t>Simultaneous perturbation stochastic </a:t>
            </a:r>
            <a:r>
              <a:rPr lang="en-US" sz="9600" dirty="0" smtClean="0"/>
              <a:t>approx. </a:t>
            </a:r>
            <a:r>
              <a:rPr lang="en-US" sz="9600" dirty="0"/>
              <a:t>(SPSA) </a:t>
            </a:r>
            <a:r>
              <a:rPr lang="en-US" sz="7200" dirty="0" smtClean="0">
                <a:solidFill>
                  <a:srgbClr val="00B050"/>
                </a:solidFill>
              </a:rPr>
              <a:t>[</a:t>
            </a:r>
            <a:r>
              <a:rPr lang="en-US" sz="7200" dirty="0">
                <a:solidFill>
                  <a:srgbClr val="00B050"/>
                </a:solidFill>
              </a:rPr>
              <a:t>Spall 2000] </a:t>
            </a:r>
            <a:endParaRPr lang="en-US" sz="7200" dirty="0" smtClean="0">
              <a:solidFill>
                <a:srgbClr val="00B050"/>
              </a:solidFill>
            </a:endParaRPr>
          </a:p>
          <a:p>
            <a:pPr>
              <a:spcBef>
                <a:spcPts val="0"/>
              </a:spcBef>
            </a:pPr>
            <a:endParaRPr lang="en-US" sz="7200" dirty="0"/>
          </a:p>
          <a:p>
            <a:r>
              <a:rPr lang="en-US" sz="11200" dirty="0"/>
              <a:t>choice typically not immediately clear</a:t>
            </a:r>
          </a:p>
          <a:p>
            <a:r>
              <a:rPr lang="en-US" sz="11200" dirty="0"/>
              <a:t>although practitioners have knowledge about which difficulties their problem has (e.g. multi-modality, non-</a:t>
            </a:r>
            <a:r>
              <a:rPr lang="en-US" sz="11200" dirty="0" err="1"/>
              <a:t>separability</a:t>
            </a:r>
            <a:r>
              <a:rPr lang="en-US" sz="11200" dirty="0"/>
              <a:t>, ...)</a:t>
            </a:r>
            <a:endParaRPr lang="fr-FR" sz="11200" dirty="0"/>
          </a:p>
          <a:p>
            <a:pPr marL="0" indent="0" algn="ctr">
              <a:buFont typeface="Arial" panose="020B0604020202020204" pitchFamily="34" charset="0"/>
              <a:buNone/>
            </a:pPr>
            <a:endParaRPr lang="en-US" sz="11200" dirty="0" smtClean="0"/>
          </a:p>
          <a:p>
            <a:pPr marL="0" indent="0" algn="ctr">
              <a:buFont typeface="Arial" panose="020B0604020202020204" pitchFamily="34" charset="0"/>
              <a:buNone/>
            </a:pPr>
            <a:endParaRPr lang="en-US" sz="2400" dirty="0" smtClean="0"/>
          </a:p>
          <a:p>
            <a:pPr marL="0" indent="0" algn="r">
              <a:buFont typeface="Arial" panose="020B0604020202020204" pitchFamily="34" charset="0"/>
              <a:buNone/>
            </a:pPr>
            <a:endParaRPr lang="en-US" sz="2400" dirty="0"/>
          </a:p>
        </p:txBody>
      </p:sp>
      <p:sp>
        <p:nvSpPr>
          <p:cNvPr id="4" name="Title 1"/>
          <p:cNvSpPr txBox="1">
            <a:spLocks/>
          </p:cNvSpPr>
          <p:nvPr/>
        </p:nvSpPr>
        <p:spPr>
          <a:xfrm>
            <a:off x="275356" y="365127"/>
            <a:ext cx="7886700"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Numerical </a:t>
            </a:r>
            <a:r>
              <a:rPr lang="en-US" b="1" dirty="0" err="1" smtClean="0">
                <a:solidFill>
                  <a:srgbClr val="ED192E"/>
                </a:solidFill>
                <a:latin typeface="+mn-lt"/>
              </a:rPr>
              <a:t>Blackbox</a:t>
            </a:r>
            <a:r>
              <a:rPr lang="en-US" b="1" dirty="0" smtClean="0">
                <a:solidFill>
                  <a:srgbClr val="ED192E"/>
                </a:solidFill>
                <a:latin typeface="+mn-lt"/>
              </a:rPr>
              <a:t> Optimizers</a:t>
            </a:r>
            <a:endParaRPr lang="fr-FR" b="1" dirty="0">
              <a:solidFill>
                <a:srgbClr val="ED192E"/>
              </a:solidFill>
              <a:latin typeface="+mn-lt"/>
            </a:endParaRPr>
          </a:p>
        </p:txBody>
      </p:sp>
    </p:spTree>
    <p:extLst>
      <p:ext uri="{BB962C8B-B14F-4D97-AF65-F5344CB8AC3E}">
        <p14:creationId xmlns:p14="http://schemas.microsoft.com/office/powerpoint/2010/main" val="20422032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p:cNvSpPr txBox="1">
            <a:spLocks/>
          </p:cNvSpPr>
          <p:nvPr/>
        </p:nvSpPr>
        <p:spPr>
          <a:xfrm>
            <a:off x="275356" y="1517073"/>
            <a:ext cx="8868644" cy="5448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understanding </a:t>
            </a:r>
            <a:r>
              <a:rPr lang="en-US" dirty="0"/>
              <a:t>of algorithms</a:t>
            </a:r>
          </a:p>
          <a:p>
            <a:r>
              <a:rPr lang="en-US" dirty="0"/>
              <a:t>algorithm selection</a:t>
            </a:r>
          </a:p>
          <a:p>
            <a:r>
              <a:rPr lang="en-US" dirty="0"/>
              <a:t>putting algorithms to a standardized test</a:t>
            </a:r>
          </a:p>
          <a:p>
            <a:pPr lvl="1"/>
            <a:r>
              <a:rPr lang="en-US" dirty="0"/>
              <a:t>simplify judgement</a:t>
            </a:r>
          </a:p>
          <a:p>
            <a:pPr lvl="1"/>
            <a:r>
              <a:rPr lang="en-US" dirty="0"/>
              <a:t>simplify comparison</a:t>
            </a:r>
          </a:p>
          <a:p>
            <a:pPr lvl="1"/>
            <a:r>
              <a:rPr lang="en-US" dirty="0"/>
              <a:t>regression test under algorithm </a:t>
            </a:r>
            <a:r>
              <a:rPr lang="en-US" dirty="0" smtClean="0"/>
              <a:t>changes</a:t>
            </a:r>
          </a:p>
          <a:p>
            <a:pPr lvl="1"/>
            <a:endParaRPr lang="en-US" dirty="0"/>
          </a:p>
          <a:p>
            <a:pPr marL="0" indent="0">
              <a:buNone/>
            </a:pPr>
            <a:r>
              <a:rPr lang="en-US" dirty="0" smtClean="0">
                <a:solidFill>
                  <a:srgbClr val="ED192E"/>
                </a:solidFill>
              </a:rPr>
              <a:t>Kind of everybody has to do it (and it is tedious):</a:t>
            </a:r>
          </a:p>
          <a:p>
            <a:r>
              <a:rPr lang="en-US" dirty="0" smtClean="0"/>
              <a:t>choosing (and implementing) problems, performance measures, visualization, stat. tests, ...</a:t>
            </a:r>
          </a:p>
          <a:p>
            <a:r>
              <a:rPr lang="en-US" dirty="0" smtClean="0"/>
              <a:t>running a set of algorithms</a:t>
            </a:r>
            <a:endParaRPr lang="en-US" dirty="0"/>
          </a:p>
          <a:p>
            <a:pPr marL="0" indent="0" algn="ctr">
              <a:buFont typeface="Arial" panose="020B0604020202020204" pitchFamily="34" charset="0"/>
              <a:buNone/>
            </a:pPr>
            <a:endParaRPr lang="en-US" sz="2400" dirty="0" smtClean="0"/>
          </a:p>
          <a:p>
            <a:pPr marL="0" indent="0" algn="ctr">
              <a:buFont typeface="Arial" panose="020B0604020202020204" pitchFamily="34" charset="0"/>
              <a:buNone/>
            </a:pPr>
            <a:endParaRPr lang="en-US" sz="2400" dirty="0" smtClean="0"/>
          </a:p>
          <a:p>
            <a:pPr marL="0" indent="0" algn="r">
              <a:buFont typeface="Arial" panose="020B0604020202020204" pitchFamily="34" charset="0"/>
              <a:buNone/>
            </a:pPr>
            <a:endParaRPr lang="en-US" sz="2400" dirty="0"/>
          </a:p>
        </p:txBody>
      </p:sp>
      <p:sp>
        <p:nvSpPr>
          <p:cNvPr id="5" name="Title 1"/>
          <p:cNvSpPr txBox="1">
            <a:spLocks/>
          </p:cNvSpPr>
          <p:nvPr/>
        </p:nvSpPr>
        <p:spPr>
          <a:xfrm>
            <a:off x="275356" y="365127"/>
            <a:ext cx="7886700" cy="642792"/>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ED192E"/>
                </a:solidFill>
                <a:latin typeface="+mn-lt"/>
              </a:rPr>
              <a:t>Need</a:t>
            </a:r>
            <a:r>
              <a:rPr lang="en-US" b="1" dirty="0">
                <a:solidFill>
                  <a:srgbClr val="ED192E"/>
                </a:solidFill>
                <a:latin typeface="+mn-lt"/>
              </a:rPr>
              <a:t>: </a:t>
            </a:r>
            <a:r>
              <a:rPr lang="en-US" b="1" dirty="0" smtClean="0">
                <a:solidFill>
                  <a:srgbClr val="ED192E"/>
                </a:solidFill>
                <a:latin typeface="+mn-lt"/>
              </a:rPr>
              <a:t>Benchmarking</a:t>
            </a:r>
            <a:endParaRPr lang="fr-FR" b="1" dirty="0">
              <a:solidFill>
                <a:srgbClr val="ED192E"/>
              </a:solidFill>
              <a:latin typeface="+mn-lt"/>
            </a:endParaRPr>
          </a:p>
        </p:txBody>
      </p:sp>
    </p:spTree>
    <p:extLst>
      <p:ext uri="{BB962C8B-B14F-4D97-AF65-F5344CB8AC3E}">
        <p14:creationId xmlns:p14="http://schemas.microsoft.com/office/powerpoint/2010/main" val="908333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80655"/>
            <a:ext cx="9144000" cy="5382489"/>
          </a:xfrm>
        </p:spPr>
        <p:txBody>
          <a:bodyPr>
            <a:normAutofit/>
          </a:bodyPr>
          <a:lstStyle/>
          <a:p>
            <a:pPr marL="0" indent="0" algn="ctr">
              <a:buNone/>
            </a:pPr>
            <a:endParaRPr lang="en-US" sz="2600" dirty="0" smtClean="0"/>
          </a:p>
          <a:p>
            <a:pPr marL="0" indent="0" algn="ctr">
              <a:buNone/>
            </a:pPr>
            <a:endParaRPr lang="en-US" sz="2600" dirty="0" smtClean="0"/>
          </a:p>
          <a:p>
            <a:pPr marL="0" indent="0" algn="ctr">
              <a:buNone/>
            </a:pPr>
            <a:endParaRPr lang="en-US" sz="2600" dirty="0"/>
          </a:p>
          <a:p>
            <a:pPr marL="0" indent="0" algn="ctr">
              <a:buNone/>
            </a:pPr>
            <a:endParaRPr lang="en-US" sz="2600" dirty="0"/>
          </a:p>
          <a:p>
            <a:pPr marL="0" indent="0" algn="ctr">
              <a:buNone/>
            </a:pPr>
            <a:r>
              <a:rPr lang="en-US" sz="3600" b="1" dirty="0" smtClean="0"/>
              <a:t>that's where COCO comes into play</a:t>
            </a:r>
          </a:p>
        </p:txBody>
      </p:sp>
    </p:spTree>
    <p:extLst>
      <p:ext uri="{BB962C8B-B14F-4D97-AF65-F5344CB8AC3E}">
        <p14:creationId xmlns:p14="http://schemas.microsoft.com/office/powerpoint/2010/main" val="352405539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897</TotalTime>
  <Words>1583</Words>
  <Application>Microsoft Office PowerPoint</Application>
  <PresentationFormat>On-screen Show (4:3)</PresentationFormat>
  <Paragraphs>364</Paragraphs>
  <Slides>67</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MS Gothic</vt:lpstr>
      <vt:lpstr>Arial</vt:lpstr>
      <vt:lpstr>Calibri</vt:lpstr>
      <vt:lpstr>Calibri Light</vt:lpstr>
      <vt:lpstr>Cambria Math</vt:lpstr>
      <vt:lpstr>Courier New</vt:lpstr>
      <vt:lpstr>DejaVu Sans</vt:lpstr>
      <vt:lpstr>StarSymbol</vt:lpstr>
      <vt:lpstr>Tahoma</vt:lpstr>
      <vt:lpstr>Times New Roman</vt:lpstr>
      <vt:lpstr>Wingdings</vt:lpstr>
      <vt:lpstr>Office Theme</vt:lpstr>
      <vt:lpstr>COCO: A Platform for Comparing Continuous Optimizers Effortlessly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Available Test Suites in COCO</vt:lpstr>
      <vt:lpstr>PowerPoint Presentation</vt:lpstr>
      <vt:lpstr>PowerPoint Presentation</vt:lpstr>
      <vt:lpstr>PowerPoint Presentation</vt:lpstr>
      <vt:lpstr>PowerPoint Presentation</vt:lpstr>
      <vt:lpstr>PowerPoint Presentation</vt:lpstr>
      <vt:lpstr>PowerPoint Presentation</vt:lpstr>
      <vt:lpstr> A Convergence Graph</vt:lpstr>
      <vt:lpstr>PowerPoint Presentation</vt:lpstr>
      <vt:lpstr>PowerPoint Presentation</vt:lpstr>
      <vt:lpstr>PowerPoint Presentation</vt:lpstr>
      <vt:lpstr>Empirical CDF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dimo</dc:creator>
  <cp:lastModifiedBy>dimo</cp:lastModifiedBy>
  <cp:revision>60</cp:revision>
  <dcterms:created xsi:type="dcterms:W3CDTF">2016-03-03T13:09:35Z</dcterms:created>
  <dcterms:modified xsi:type="dcterms:W3CDTF">2016-04-12T15:02:47Z</dcterms:modified>
</cp:coreProperties>
</file>